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1149" r:id="rId3"/>
    <p:sldId id="1150" r:id="rId4"/>
    <p:sldId id="1151" r:id="rId5"/>
    <p:sldId id="1156" r:id="rId6"/>
    <p:sldId id="1152" r:id="rId7"/>
    <p:sldId id="1153" r:id="rId8"/>
    <p:sldId id="1154" r:id="rId9"/>
    <p:sldId id="1155" r:id="rId10"/>
    <p:sldId id="1157" r:id="rId11"/>
    <p:sldId id="1158" r:id="rId12"/>
    <p:sldId id="1159" r:id="rId13"/>
    <p:sldId id="1160" r:id="rId14"/>
    <p:sldId id="1161" r:id="rId15"/>
    <p:sldId id="1162" r:id="rId16"/>
    <p:sldId id="1163" r:id="rId17"/>
    <p:sldId id="1165" r:id="rId18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ian, Patrick" initials="BP" lastIdx="1" clrIdx="0">
    <p:extLst>
      <p:ext uri="{19B8F6BF-5375-455C-9EA6-DF929625EA0E}">
        <p15:presenceInfo xmlns:p15="http://schemas.microsoft.com/office/powerpoint/2012/main" userId="S-1-5-21-3752787888-2847149225-868305105-13938" providerId="AD"/>
      </p:ext>
    </p:extLst>
  </p:cmAuthor>
  <p:cmAuthor id="2" name="Grube, Patrick" initials="GP" lastIdx="1" clrIdx="1">
    <p:extLst>
      <p:ext uri="{19B8F6BF-5375-455C-9EA6-DF929625EA0E}">
        <p15:presenceInfo xmlns:p15="http://schemas.microsoft.com/office/powerpoint/2012/main" userId="S-1-5-21-3752787888-2847149225-868305105-117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7DB713"/>
    <a:srgbClr val="58585A"/>
    <a:srgbClr val="E8592C"/>
    <a:srgbClr val="CDB482"/>
    <a:srgbClr val="67B500"/>
    <a:srgbClr val="0081BD"/>
    <a:srgbClr val="DCEAF3"/>
    <a:srgbClr val="878787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583" autoAdjust="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/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>
        <p:scale>
          <a:sx n="66" d="100"/>
          <a:sy n="66" d="100"/>
        </p:scale>
        <p:origin x="2376" y="-4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911B-AA59-4B56-B197-3EE351D5DCE6}" type="datetime1">
              <a:rPr lang="de-DE" smtClean="0"/>
              <a:t>24.07.2021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B3CB-0A22-FE48-89B3-DAC66F0AC32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79910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E5544-1BA4-4864-B8EC-31F3C58A0294}" type="datetime1">
              <a:rPr lang="de-DE" smtClean="0"/>
              <a:t>24.07.2021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133E2-6241-DC41-A617-C54BCBC2369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681315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MV_MARKETING\Vorträge_Reden_Präsentationen\PowerPoint Bausteine\2014_Überarbeitung Design\06 Standard PPT DE_EN\S503_Durchbruch01_FK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96" y="3957703"/>
            <a:ext cx="9170109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-10296" y="4155323"/>
            <a:ext cx="9170109" cy="2752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215900" dist="1016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3573016"/>
            <a:ext cx="841375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3998088"/>
            <a:ext cx="6768554" cy="861774"/>
          </a:xfrm>
          <a:prstGeom prst="rect">
            <a:avLst/>
          </a:prstGeom>
        </p:spPr>
        <p:txBody>
          <a:bodyPr/>
          <a:lstStyle>
            <a:lvl1pPr>
              <a:defRPr sz="2000" b="1" cap="none" baseline="0">
                <a:solidFill>
                  <a:srgbClr val="58585A"/>
                </a:solidFill>
              </a:defRPr>
            </a:lvl1pPr>
          </a:lstStyle>
          <a:p>
            <a:r>
              <a:rPr lang="de-DE" dirty="0"/>
              <a:t>HERRENKNECHT –</a:t>
            </a:r>
            <a:br>
              <a:rPr lang="de-DE" dirty="0"/>
            </a:br>
            <a:r>
              <a:rPr lang="de-DE" dirty="0"/>
              <a:t>Das ist die zweite Zeile die auch zweizeilig sein kann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5301208"/>
            <a:ext cx="6768653" cy="63094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58585A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3" descr="G:\MV_MARKETING\Logos und Corporate Design\HK_Logo_print_web_ppt\Herrenknecht_Logos_dt_e_RGB\HK_Logo_en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0" y="525600"/>
            <a:ext cx="995614" cy="680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2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Headline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398129"/>
            <a:ext cx="8229600" cy="86177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Zweizeilig.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idx="1"/>
          </p:nvPr>
        </p:nvSpPr>
        <p:spPr bwMode="auto">
          <a:xfrm>
            <a:off x="449263" y="1305342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>
              <a:lnSpc>
                <a:spcPct val="125000"/>
              </a:lnSpc>
              <a:buClr>
                <a:srgbClr val="7DB713"/>
              </a:buClr>
              <a:buFont typeface="Wingdings 3" panose="05040102010807070707" pitchFamily="18" charset="2"/>
              <a:buChar char=""/>
              <a:defRPr sz="1600">
                <a:solidFill>
                  <a:srgbClr val="58585A"/>
                </a:solidFill>
                <a:latin typeface="+mj-lt"/>
              </a:defRPr>
            </a:lvl1pPr>
            <a:lvl2pPr marL="742950" indent="-285750">
              <a:buClr>
                <a:srgbClr val="7DB713"/>
              </a:buClr>
              <a:buFont typeface="Wingdings 3" panose="05040102010807070707" pitchFamily="18" charset="2"/>
              <a:buChar char=""/>
              <a:defRPr sz="1600">
                <a:solidFill>
                  <a:srgbClr val="58585A"/>
                </a:solidFill>
                <a:latin typeface="+mj-lt"/>
              </a:defRPr>
            </a:lvl2pPr>
            <a:lvl3pPr marL="1143000" indent="-228600">
              <a:buClr>
                <a:srgbClr val="7DB713"/>
              </a:buClr>
              <a:buFont typeface="Wingdings 3" panose="05040102010807070707" pitchFamily="18" charset="2"/>
              <a:buChar char=""/>
              <a:defRPr sz="1600">
                <a:solidFill>
                  <a:srgbClr val="58585A"/>
                </a:solidFill>
                <a:latin typeface="+mj-lt"/>
              </a:defRPr>
            </a:lvl3pPr>
            <a:lvl4pPr marL="1600200" indent="-228600">
              <a:buClr>
                <a:srgbClr val="7DB713"/>
              </a:buClr>
              <a:buFont typeface="Wingdings 3" panose="05040102010807070707" pitchFamily="18" charset="2"/>
              <a:buChar char=""/>
              <a:defRPr sz="1600">
                <a:solidFill>
                  <a:srgbClr val="58585A"/>
                </a:solidFill>
                <a:latin typeface="+mj-lt"/>
              </a:defRPr>
            </a:lvl4pPr>
            <a:lvl5pPr marL="2057400" marR="0" indent="-22860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7DB713"/>
              </a:buClr>
              <a:buSzPct val="120000"/>
              <a:buFont typeface="Wingdings 3" panose="05040102010807070707" pitchFamily="18" charset="2"/>
              <a:buChar char=""/>
              <a:tabLst/>
              <a:defRPr sz="1600">
                <a:solidFill>
                  <a:srgbClr val="58585A"/>
                </a:solidFill>
                <a:latin typeface="+mj-lt"/>
              </a:defRPr>
            </a:lvl5pPr>
            <a:lvl6pPr marL="2514600" marR="0" indent="-22860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lr>
                <a:srgbClr val="00C454"/>
              </a:buClr>
              <a:buSzPct val="120000"/>
              <a:buFont typeface="Wingdings" pitchFamily="2" charset="2"/>
              <a:buBlip>
                <a:blip r:embed="rId2"/>
              </a:buBlip>
              <a:tabLst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24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0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2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-1"/>
            <a:ext cx="9144000" cy="6073199"/>
          </a:xfrm>
          <a:prstGeom prst="rect">
            <a:avLst/>
          </a:prstGeom>
          <a:gradFill>
            <a:gsLst>
              <a:gs pos="0">
                <a:schemeClr val="bg1"/>
              </a:gs>
              <a:gs pos="11000">
                <a:schemeClr val="bg1"/>
              </a:gs>
              <a:gs pos="85000">
                <a:schemeClr val="bg1"/>
              </a:gs>
              <a:gs pos="100000">
                <a:srgbClr val="E6E6E6">
                  <a:lumMod val="9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gradFill>
            <a:gsLst>
              <a:gs pos="0">
                <a:srgbClr val="D6D7D3">
                  <a:lumMod val="96000"/>
                </a:srgb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7147" y="6306831"/>
            <a:ext cx="4729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t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1200" b="1" dirty="0">
                <a:solidFill>
                  <a:srgbClr val="58585A"/>
                </a:solidFill>
                <a:effectLst>
                  <a:outerShdw blurRad="50800" dist="25400" algn="l" rotWithShape="0">
                    <a:srgbClr val="58585A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Herrenknecht</a:t>
            </a:r>
            <a:r>
              <a:rPr lang="de-DE" sz="1200" b="1" baseline="0" dirty="0">
                <a:solidFill>
                  <a:srgbClr val="58585A"/>
                </a:solidFill>
                <a:effectLst>
                  <a:outerShdw blurRad="50800" dist="25400" algn="l" rotWithShape="0">
                    <a:srgbClr val="58585A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de-DE" sz="1200" b="1" dirty="0">
                <a:solidFill>
                  <a:srgbClr val="58585A"/>
                </a:solidFill>
                <a:effectLst>
                  <a:outerShdw blurRad="50800" dist="25400" algn="l" rotWithShape="0">
                    <a:srgbClr val="58585A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kern="1200" dirty="0" err="1">
                <a:solidFill>
                  <a:srgbClr val="58585A"/>
                </a:solidFill>
                <a:effectLst>
                  <a:outerShdw blurRad="50800" dist="25400" algn="l" rotWithShape="0">
                    <a:srgbClr val="58585A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Pioneering</a:t>
            </a:r>
            <a:r>
              <a:rPr lang="de-DE" sz="1200" b="1" kern="1200" dirty="0">
                <a:solidFill>
                  <a:srgbClr val="58585A"/>
                </a:solidFill>
                <a:effectLst>
                  <a:outerShdw blurRad="50800" dist="25400" algn="l" rotWithShape="0">
                    <a:srgbClr val="58585A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Underground Technologies</a:t>
            </a:r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196752"/>
            <a:ext cx="82296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 </a:t>
            </a:r>
          </a:p>
          <a:p>
            <a:pPr lvl="5"/>
            <a:r>
              <a:rPr lang="de-DE" dirty="0"/>
              <a:t>Sechste Ebene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0000" y="398129"/>
            <a:ext cx="82296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2051" name="Picture 3" descr="G:\MV_MARKETING\Logos und Corporate Design\HK_Logo_print_web_ppt\Herrenknecht_Logos_dt_e_RGB\HK_Logo_en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00" y="6264000"/>
            <a:ext cx="574190" cy="392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/>
          <p:cNvSpPr txBox="1">
            <a:spLocks/>
          </p:cNvSpPr>
          <p:nvPr userDrawn="1"/>
        </p:nvSpPr>
        <p:spPr>
          <a:xfrm>
            <a:off x="7668344" y="6331297"/>
            <a:ext cx="621432" cy="288702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58585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D5E04-4210-4DDE-B597-9C5674F28105}" type="slidenum">
              <a:rPr lang="de-DE" sz="1200" smtClean="0"/>
              <a:pPr/>
              <a:t>‹#›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25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25000"/>
        </a:lnSpc>
        <a:spcBef>
          <a:spcPts val="1080"/>
        </a:spcBef>
        <a:buNone/>
        <a:defRPr sz="2000" b="1" kern="1200" cap="none" baseline="0">
          <a:solidFill>
            <a:srgbClr val="58585A"/>
          </a:solidFill>
          <a:latin typeface="+mj-lt"/>
          <a:ea typeface="+mj-ea"/>
          <a:cs typeface="Arial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7DB713"/>
        </a:buClr>
        <a:buSzPct val="120000"/>
        <a:buFont typeface="Wingdings 3" panose="05040102010807070707" pitchFamily="18" charset="2"/>
        <a:buChar char="}"/>
        <a:tabLst/>
        <a:defRPr sz="1600" kern="1200" baseline="0">
          <a:solidFill>
            <a:srgbClr val="58585A"/>
          </a:solidFill>
          <a:latin typeface="+mj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7DB713"/>
        </a:buClr>
        <a:buSzPct val="120000"/>
        <a:buFont typeface="Wingdings 3" panose="05040102010807070707" pitchFamily="18" charset="2"/>
        <a:buChar char="}"/>
        <a:tabLst/>
        <a:defRPr sz="1600" kern="1200" baseline="0">
          <a:solidFill>
            <a:srgbClr val="58585A"/>
          </a:solidFill>
          <a:latin typeface="+mj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7DB713"/>
        </a:buClr>
        <a:buSzPct val="120000"/>
        <a:buFont typeface="Wingdings 3" panose="05040102010807070707" pitchFamily="18" charset="2"/>
        <a:buChar char="}"/>
        <a:tabLst/>
        <a:defRPr sz="1600" kern="1200">
          <a:solidFill>
            <a:srgbClr val="58585A"/>
          </a:solidFill>
          <a:latin typeface="+mj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7DB713"/>
        </a:buClr>
        <a:buSzPct val="120000"/>
        <a:buFont typeface="Wingdings 3" panose="05040102010807070707" pitchFamily="18" charset="2"/>
        <a:buChar char="}"/>
        <a:tabLst/>
        <a:defRPr sz="1600" kern="1200" baseline="0">
          <a:solidFill>
            <a:srgbClr val="58585A"/>
          </a:solidFill>
          <a:latin typeface="+mj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25000"/>
        </a:lnSpc>
        <a:spcBef>
          <a:spcPct val="50000"/>
        </a:spcBef>
        <a:spcAft>
          <a:spcPct val="0"/>
        </a:spcAft>
        <a:buClr>
          <a:srgbClr val="7DB713"/>
        </a:buClr>
        <a:buSzPct val="120000"/>
        <a:buFont typeface="Wingdings 3" panose="05040102010807070707" pitchFamily="18" charset="2"/>
        <a:buChar char="}"/>
        <a:tabLst/>
        <a:defRPr sz="1600" kern="1200" baseline="0">
          <a:solidFill>
            <a:srgbClr val="58585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rgbClr val="7DB713"/>
        </a:buClr>
        <a:buFont typeface="Wingdings 3" panose="05040102010807070707" pitchFamily="18" charset="2"/>
        <a:buChar char="}"/>
        <a:defRPr sz="1600" kern="1200" baseline="0">
          <a:solidFill>
            <a:srgbClr val="58585A"/>
          </a:solidFill>
          <a:latin typeface="+mj-lt"/>
          <a:ea typeface="+mn-ea"/>
          <a:cs typeface="+mn-cs"/>
        </a:defRPr>
      </a:lvl6pPr>
      <a:lvl7pPr marL="916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4572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9C1F-8876-46B0-9E91-5E4971D3593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5BF8-3C40-40A9-AD1A-229EDAB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"/><Relationship Id="rId5" Type="http://schemas.openxmlformats.org/officeDocument/2006/relationships/image" Target="../media/image27.tif"/><Relationship Id="rId4" Type="http://schemas.openxmlformats.org/officeDocument/2006/relationships/image" Target="../media/image26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tif"/><Relationship Id="rId5" Type="http://schemas.openxmlformats.org/officeDocument/2006/relationships/image" Target="../media/image30.tif"/><Relationship Id="rId4" Type="http://schemas.openxmlformats.org/officeDocument/2006/relationships/image" Target="../media/image29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6.emf"/><Relationship Id="rId26" Type="http://schemas.openxmlformats.org/officeDocument/2006/relationships/slide" Target="slide16.xml"/><Relationship Id="rId3" Type="http://schemas.openxmlformats.org/officeDocument/2006/relationships/image" Target="../media/image17.tif"/><Relationship Id="rId21" Type="http://schemas.openxmlformats.org/officeDocument/2006/relationships/slide" Target="slide9.xml"/><Relationship Id="rId7" Type="http://schemas.openxmlformats.org/officeDocument/2006/relationships/image" Target="../media/image21.tif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4.bin"/><Relationship Id="rId25" Type="http://schemas.openxmlformats.org/officeDocument/2006/relationships/slide" Target="slide15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.emf"/><Relationship Id="rId20" Type="http://schemas.openxmlformats.org/officeDocument/2006/relationships/slide" Target="slide8.xml"/><Relationship Id="rId29" Type="http://schemas.openxmlformats.org/officeDocument/2006/relationships/image" Target="../media/image24.t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tif"/><Relationship Id="rId11" Type="http://schemas.openxmlformats.org/officeDocument/2006/relationships/oleObject" Target="../embeddings/oleObject1.bin"/><Relationship Id="rId24" Type="http://schemas.openxmlformats.org/officeDocument/2006/relationships/slide" Target="slide14.xml"/><Relationship Id="rId5" Type="http://schemas.openxmlformats.org/officeDocument/2006/relationships/image" Target="../media/image19.emf"/><Relationship Id="rId15" Type="http://schemas.openxmlformats.org/officeDocument/2006/relationships/oleObject" Target="../embeddings/oleObject3.bin"/><Relationship Id="rId23" Type="http://schemas.openxmlformats.org/officeDocument/2006/relationships/slide" Target="slide11.xml"/><Relationship Id="rId28" Type="http://schemas.openxmlformats.org/officeDocument/2006/relationships/slide" Target="slide13.xml"/><Relationship Id="rId10" Type="http://schemas.openxmlformats.org/officeDocument/2006/relationships/image" Target="../media/image9.png"/><Relationship Id="rId19" Type="http://schemas.openxmlformats.org/officeDocument/2006/relationships/image" Target="../media/image22.tif"/><Relationship Id="rId4" Type="http://schemas.openxmlformats.org/officeDocument/2006/relationships/image" Target="../media/image18.tif"/><Relationship Id="rId9" Type="http://schemas.openxmlformats.org/officeDocument/2006/relationships/image" Target="../media/image8.png"/><Relationship Id="rId14" Type="http://schemas.openxmlformats.org/officeDocument/2006/relationships/image" Target="../media/image14.emf"/><Relationship Id="rId22" Type="http://schemas.openxmlformats.org/officeDocument/2006/relationships/slide" Target="slide10.xml"/><Relationship Id="rId27" Type="http://schemas.openxmlformats.org/officeDocument/2006/relationships/image" Target="../media/image23.tif"/><Relationship Id="rId30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933" y="425028"/>
            <a:ext cx="8560526" cy="2387600"/>
          </a:xfrm>
        </p:spPr>
        <p:txBody>
          <a:bodyPr anchor="ctr">
            <a:noAutofit/>
          </a:bodyPr>
          <a:lstStyle/>
          <a:p>
            <a:r>
              <a:rPr lang="ro-RO" sz="1400" b="1" dirty="0">
                <a:latin typeface="Arial Black" panose="020B0A04020102020204" pitchFamily="34" charset="0"/>
              </a:rPr>
              <a:t>Execuție lucrări aferente obiectivului „Reabilitarea liniei de cale ferată Brașov – Simeria, componentă a Coridorului Rin – Dunăre, pentru circulația cu viteza maximă de 160 km/h, secțiunea Brașov – Sighișoara </a:t>
            </a:r>
            <a:r>
              <a:rPr lang="en-US" sz="1400" dirty="0">
                <a:latin typeface="Arial Black" panose="020B0A04020102020204" pitchFamily="34" charset="0"/>
              </a:rPr>
              <a:t/>
            </a:r>
            <a:br>
              <a:rPr lang="en-US" sz="1400" dirty="0">
                <a:latin typeface="Arial Black" panose="020B0A04020102020204" pitchFamily="34" charset="0"/>
              </a:rPr>
            </a:br>
            <a:r>
              <a:rPr lang="ro-RO" sz="1400" b="1" dirty="0">
                <a:latin typeface="Arial Black" panose="020B0A04020102020204" pitchFamily="34" charset="0"/>
              </a:rPr>
              <a:t>Subsecțiunea: 2. Apața (Y) – Cața (X)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87" y="345513"/>
            <a:ext cx="853514" cy="664522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34" y="432452"/>
            <a:ext cx="548688" cy="53649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646" y="430865"/>
            <a:ext cx="1261981" cy="579170"/>
          </a:xfrm>
          <a:prstGeom prst="rect">
            <a:avLst/>
          </a:prstGeom>
        </p:spPr>
      </p:pic>
      <p:pic>
        <p:nvPicPr>
          <p:cNvPr id="3406" name="Picture 34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09" y="1831735"/>
            <a:ext cx="7702060" cy="46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34169" y="3322375"/>
            <a:ext cx="1504907" cy="8829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1" y="1932678"/>
            <a:ext cx="8201025" cy="3393758"/>
          </a:xfrm>
          <a:prstGeom prst="rect">
            <a:avLst/>
          </a:prstGeom>
        </p:spPr>
      </p:pic>
      <p:sp>
        <p:nvSpPr>
          <p:cNvPr id="2" name="Action Button: Back or Previous 1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667749" y="95249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92527" y="1109865"/>
            <a:ext cx="64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DISPOZITIE GENERALA VIADUCT KM 232+366,051  -  L = 413,70 m</a:t>
            </a:r>
          </a:p>
        </p:txBody>
      </p:sp>
    </p:spTree>
    <p:extLst>
      <p:ext uri="{BB962C8B-B14F-4D97-AF65-F5344CB8AC3E}">
        <p14:creationId xmlns:p14="http://schemas.microsoft.com/office/powerpoint/2010/main" val="11239165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34169" y="3322375"/>
            <a:ext cx="1504907" cy="8829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Back or Previous 1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582024" y="114299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148914"/>
            <a:ext cx="8710422" cy="24974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6949" y="1141392"/>
            <a:ext cx="64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DISPOZITIE GENERALA VIADUCT KM 212+287,73  -  L = 1,017,16 m</a:t>
            </a:r>
          </a:p>
        </p:txBody>
      </p:sp>
    </p:spTree>
    <p:extLst>
      <p:ext uri="{BB962C8B-B14F-4D97-AF65-F5344CB8AC3E}">
        <p14:creationId xmlns:p14="http://schemas.microsoft.com/office/powerpoint/2010/main" val="4142731538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Back or Previous 1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553450" y="16192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6350" y="739997"/>
            <a:ext cx="64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TUNEL ORMENIS -  PROFIL GEOLOGIC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146"/>
            <a:ext cx="9144000" cy="1613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82" y="3877918"/>
            <a:ext cx="2983230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2" y="4169392"/>
            <a:ext cx="286702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8" y="3923856"/>
            <a:ext cx="2595563" cy="19431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987839" y="3218880"/>
            <a:ext cx="0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90875" y="3218880"/>
            <a:ext cx="1459958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822783" y="3218880"/>
            <a:ext cx="0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767560"/>
      </p:ext>
    </p:extLst>
  </p:cSld>
  <p:clrMapOvr>
    <a:masterClrMapping/>
  </p:clrMapOvr>
  <p:transition spd="slow" advClick="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Back or Previous 1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610100" y="1524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38903" y="567206"/>
            <a:ext cx="64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TUNEL HOMOROD -  PROFIL GEOLOGIC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147"/>
            <a:ext cx="9144000" cy="166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06" y="3735043"/>
            <a:ext cx="2633663" cy="240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0" y="4097099"/>
            <a:ext cx="2595563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5" y="4086699"/>
            <a:ext cx="2533650" cy="20050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296053" y="3013606"/>
            <a:ext cx="0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63747" y="3013606"/>
            <a:ext cx="0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92822" y="3013606"/>
            <a:ext cx="0" cy="767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97377"/>
      </p:ext>
    </p:extLst>
  </p:cSld>
  <p:clrMapOvr>
    <a:masterClrMapping/>
  </p:clrMapOvr>
  <p:transition spd="slow" advClick="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>
            <a:off x="367399" y="1249652"/>
            <a:ext cx="5538322" cy="44899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331414" y="711166"/>
            <a:ext cx="2640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BENEFICIAR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COMPANIA NAȚIONALĂ DE CĂI FERATE „CFR” SA</a:t>
            </a:r>
          </a:p>
        </p:txBody>
      </p: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Back or Previous 1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372475" y="161924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7399" y="1064986"/>
            <a:ext cx="336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EPB </a:t>
            </a:r>
            <a:r>
              <a:rPr lang="en-150" dirty="0" smtClean="0"/>
              <a:t>–</a:t>
            </a:r>
            <a:r>
              <a:rPr lang="en-US" dirty="0" smtClean="0"/>
              <a:t> TBM </a:t>
            </a:r>
            <a:r>
              <a:rPr lang="en-150" dirty="0" smtClean="0"/>
              <a:t>–</a:t>
            </a:r>
            <a:r>
              <a:rPr lang="en-US" dirty="0" smtClean="0"/>
              <a:t> TUNEL HOMOROD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BDA503-ADE1-0C4A-9EC6-CFEC6794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>
            <a:off x="348228" y="1631264"/>
            <a:ext cx="3364360" cy="28390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12321" y="6057908"/>
            <a:ext cx="336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EPB </a:t>
            </a:r>
            <a:r>
              <a:rPr lang="en-150" dirty="0" smtClean="0"/>
              <a:t>–</a:t>
            </a:r>
            <a:r>
              <a:rPr lang="en-US" dirty="0" smtClean="0"/>
              <a:t> TBM </a:t>
            </a:r>
            <a:r>
              <a:rPr lang="en-150" dirty="0" smtClean="0"/>
              <a:t>–</a:t>
            </a:r>
            <a:r>
              <a:rPr lang="en-US" dirty="0" smtClean="0"/>
              <a:t> TUNEL ORMENIS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4034169" y="3429000"/>
            <a:ext cx="1226217" cy="571059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RACOS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BDA503-ADE1-0C4A-9EC6-CFEC679459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"/>
          </a:blip>
          <a:stretch>
            <a:fillRect/>
          </a:stretch>
        </p:blipFill>
        <p:spPr>
          <a:xfrm rot="10800000">
            <a:off x="5581967" y="3072085"/>
            <a:ext cx="3364360" cy="28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5388"/>
      </p:ext>
    </p:extLst>
  </p:cSld>
  <p:clrMapOvr>
    <a:masterClrMapping/>
  </p:clrMapOvr>
  <p:transition spd="slow" advClick="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>
            <a:off x="1785271" y="3316948"/>
            <a:ext cx="5007767" cy="232489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331414" y="711166"/>
            <a:ext cx="2640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BENEFICIAR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COMPANIA NAȚIONALĂ DE CĂI FERATE „CFR” SA</a:t>
            </a:r>
          </a:p>
        </p:txBody>
      </p: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ction Button: Back or Previous 1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372475" y="161924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85271" y="1270234"/>
            <a:ext cx="59680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PRINCIPALELE CANTITATI DE LUCRARI:</a:t>
            </a:r>
          </a:p>
          <a:p>
            <a:endParaRPr lang="en-150" sz="2000" dirty="0">
              <a:latin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>
                <a:latin typeface="Arial" panose="020B0604020202020204" pitchFamily="34" charset="0"/>
              </a:rPr>
              <a:t>Excavatii: 	            ≈ 1.6 mil m3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Umpluturi</a:t>
            </a:r>
            <a:r>
              <a:rPr lang="en-US" sz="2000" dirty="0">
                <a:latin typeface="Arial" panose="020B0604020202020204" pitchFamily="34" charset="0"/>
              </a:rPr>
              <a:t>: 	           </a:t>
            </a:r>
            <a:r>
              <a:rPr lang="pt-BR" sz="2000" dirty="0">
                <a:latin typeface="Arial" panose="020B0604020202020204" pitchFamily="34" charset="0"/>
              </a:rPr>
              <a:t> ≈</a:t>
            </a:r>
            <a:r>
              <a:rPr lang="en-US" sz="2000" dirty="0">
                <a:latin typeface="Arial" panose="020B0604020202020204" pitchFamily="34" charset="0"/>
              </a:rPr>
              <a:t> 2.3 mil m3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</a:rPr>
              <a:t>Strat de forma:         </a:t>
            </a:r>
            <a:r>
              <a:rPr lang="pt-BR" sz="2000" dirty="0">
                <a:latin typeface="Arial" panose="020B0604020202020204" pitchFamily="34" charset="0"/>
              </a:rPr>
              <a:t>≈ </a:t>
            </a:r>
            <a:r>
              <a:rPr lang="en-US" sz="2000" dirty="0">
                <a:latin typeface="Arial" panose="020B0604020202020204" pitchFamily="34" charset="0"/>
              </a:rPr>
              <a:t>120 mii m3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>
                <a:latin typeface="Arial" panose="020B0604020202020204" pitchFamily="34" charset="0"/>
              </a:rPr>
              <a:t>Geotextil: 	            ≈ 200 mii m2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Geogrile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biaxiale</a:t>
            </a:r>
            <a:r>
              <a:rPr lang="en-US" sz="2000" dirty="0">
                <a:latin typeface="Arial" panose="020B0604020202020204" pitchFamily="34" charset="0"/>
              </a:rPr>
              <a:t>:    </a:t>
            </a:r>
            <a:r>
              <a:rPr lang="pt-BR" sz="2000" dirty="0">
                <a:latin typeface="Arial" panose="020B0604020202020204" pitchFamily="34" charset="0"/>
              </a:rPr>
              <a:t> ≈</a:t>
            </a:r>
            <a:r>
              <a:rPr lang="en-US" sz="2000" dirty="0">
                <a:latin typeface="Arial" panose="020B0604020202020204" pitchFamily="34" charset="0"/>
              </a:rPr>
              <a:t> 260 mii m2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Suprastuctura</a:t>
            </a:r>
            <a:r>
              <a:rPr lang="en-US" sz="2000" dirty="0">
                <a:latin typeface="Arial" panose="020B0604020202020204" pitchFamily="34" charset="0"/>
              </a:rPr>
              <a:t> c.f.:    </a:t>
            </a:r>
            <a:r>
              <a:rPr lang="pt-BR" sz="2000" dirty="0">
                <a:latin typeface="Arial" panose="020B0604020202020204" pitchFamily="34" charset="0"/>
              </a:rPr>
              <a:t>≈</a:t>
            </a:r>
            <a:r>
              <a:rPr lang="en-US" sz="2000" dirty="0">
                <a:latin typeface="Arial" panose="020B0604020202020204" pitchFamily="34" charset="0"/>
              </a:rPr>
              <a:t> 90 km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Mixturi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asfaltice</a:t>
            </a:r>
            <a:r>
              <a:rPr lang="en-US" sz="2000" dirty="0">
                <a:latin typeface="Arial" panose="020B0604020202020204" pitchFamily="34" charset="0"/>
              </a:rPr>
              <a:t>: 	      </a:t>
            </a:r>
            <a:r>
              <a:rPr lang="pt-BR" sz="2000" dirty="0">
                <a:latin typeface="Arial" panose="020B0604020202020204" pitchFamily="34" charset="0"/>
              </a:rPr>
              <a:t>≈</a:t>
            </a:r>
            <a:r>
              <a:rPr lang="en-US" sz="2000" dirty="0">
                <a:latin typeface="Arial" panose="020B0604020202020204" pitchFamily="34" charset="0"/>
              </a:rPr>
              <a:t> 10 mii tone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t-BR" sz="2000" dirty="0">
                <a:latin typeface="Arial" panose="020B0604020202020204" pitchFamily="34" charset="0"/>
              </a:rPr>
              <a:t>Betoane: 	             ≈ 440 mii m3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Piloti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forati</a:t>
            </a:r>
            <a:r>
              <a:rPr lang="en-US" sz="2000" dirty="0">
                <a:latin typeface="Arial" panose="020B0604020202020204" pitchFamily="34" charset="0"/>
              </a:rPr>
              <a:t>: 	            </a:t>
            </a:r>
            <a:r>
              <a:rPr lang="pt-BR" sz="2000" dirty="0">
                <a:latin typeface="Arial" panose="020B0604020202020204" pitchFamily="34" charset="0"/>
              </a:rPr>
              <a:t> ≈</a:t>
            </a:r>
            <a:r>
              <a:rPr lang="en-US" sz="2000" dirty="0">
                <a:latin typeface="Arial" panose="020B0604020202020204" pitchFamily="34" charset="0"/>
              </a:rPr>
              <a:t> 45 mii ml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Tunele</a:t>
            </a:r>
            <a:r>
              <a:rPr lang="en-US" sz="2000" dirty="0">
                <a:latin typeface="Arial" panose="020B0604020202020204" pitchFamily="34" charset="0"/>
              </a:rPr>
              <a:t>:				</a:t>
            </a:r>
            <a:r>
              <a:rPr lang="pt-BR" sz="2000" dirty="0">
                <a:latin typeface="Arial" panose="020B0604020202020204" pitchFamily="34" charset="0"/>
              </a:rPr>
              <a:t>≈</a:t>
            </a:r>
            <a:r>
              <a:rPr lang="en-US" sz="2000" dirty="0">
                <a:latin typeface="Arial" panose="020B0604020202020204" pitchFamily="34" charset="0"/>
              </a:rPr>
              <a:t> 24 km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" panose="020B0604020202020204" pitchFamily="34" charset="0"/>
              </a:rPr>
              <a:t>Tabliere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structuri</a:t>
            </a:r>
            <a:r>
              <a:rPr lang="en-US" sz="2000" dirty="0">
                <a:latin typeface="Arial" panose="020B0604020202020204" pitchFamily="34" charset="0"/>
              </a:rPr>
              <a:t>:      </a:t>
            </a:r>
            <a:r>
              <a:rPr lang="pt-BR" sz="2000" dirty="0">
                <a:latin typeface="Arial" panose="020B0604020202020204" pitchFamily="34" charset="0"/>
              </a:rPr>
              <a:t>≈ </a:t>
            </a:r>
            <a:r>
              <a:rPr lang="en-US" sz="2000" dirty="0">
                <a:latin typeface="Arial" panose="020B0604020202020204" pitchFamily="34" charset="0"/>
              </a:rPr>
              <a:t>10 mii tone</a:t>
            </a:r>
          </a:p>
        </p:txBody>
      </p:sp>
    </p:spTree>
    <p:extLst>
      <p:ext uri="{BB962C8B-B14F-4D97-AF65-F5344CB8AC3E}">
        <p14:creationId xmlns:p14="http://schemas.microsoft.com/office/powerpoint/2010/main" val="16202660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911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>
            <a:spLocks noChangeAspect="1"/>
          </p:cNvSpPr>
          <p:nvPr/>
        </p:nvSpPr>
        <p:spPr>
          <a:xfrm>
            <a:off x="1827778" y="847188"/>
            <a:ext cx="5359199" cy="63558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 MULTUMIM PENTRU ATENTIE !</a:t>
            </a:r>
          </a:p>
        </p:txBody>
      </p:sp>
    </p:spTree>
    <p:extLst>
      <p:ext uri="{BB962C8B-B14F-4D97-AF65-F5344CB8AC3E}">
        <p14:creationId xmlns:p14="http://schemas.microsoft.com/office/powerpoint/2010/main" val="34470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-966788" y="-428625"/>
            <a:ext cx="11077576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6" y="527069"/>
            <a:ext cx="8722462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00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95" y="1652332"/>
            <a:ext cx="6972300" cy="4333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0883" y="304516"/>
            <a:ext cx="2417650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o-RO" sz="1600" b="1" kern="0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DESCRIEREA </a:t>
            </a:r>
            <a:r>
              <a:rPr lang="en-US" sz="1600" b="1" kern="0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TRASEULUI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8601" y="788993"/>
            <a:ext cx="6972300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Subsectiunea 2 - Apata- Cata </a:t>
            </a:r>
            <a:r>
              <a:rPr lang="ro-R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(Apața Cap Y - Cap X Cața: km 208+090.00 - km 236+290.00)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Plan de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situatie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amplasamentul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lucrarii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76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525" y="339408"/>
            <a:ext cx="5467350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o-R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Lucrarile vor include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 nu vor fi limitate la:</a:t>
            </a:r>
            <a:r>
              <a:rPr lang="ro-R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Terasament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e;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uprastructura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oduri si viaducte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Podete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uneluri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asaje rutiere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rotectia mediului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inia de contact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rotectia instalatiilor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nergoalimentare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4365" y="1548970"/>
            <a:ext cx="46996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elecomunicatii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onstructii civile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 informare și avertizare călători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omunicații pentru semnalizare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upraveghere video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nstalatii electrice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Instalatii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anitare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Instalatii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ermoventilatie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parari de maluri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emnalizare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nvestigatii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geotehnice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33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7395" y="314532"/>
            <a:ext cx="376577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o-RO" sz="1600" b="1" kern="0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DESCRIEREA </a:t>
            </a:r>
            <a:r>
              <a:rPr lang="en-US" sz="1600" b="1" kern="0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LUCRARILOR PROIECTATE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804" y="802039"/>
            <a:ext cx="8229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269875" algn="just">
              <a:spcAft>
                <a:spcPts val="600"/>
              </a:spcAft>
            </a:pPr>
            <a:r>
              <a:rPr lang="ro-R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Lungimea traseului existent Apața – Cața are </a:t>
            </a:r>
            <a:r>
              <a:rPr lang="ro-R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42,767 km</a:t>
            </a:r>
            <a:r>
              <a:rPr lang="ro-R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împărțit după cum urmează:</a:t>
            </a:r>
            <a:endParaRPr lang="en-US" sz="1400" dirty="0">
              <a:effectLst/>
              <a:latin typeface="Alstom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66038"/>
              </p:ext>
            </p:extLst>
          </p:nvPr>
        </p:nvGraphicFramePr>
        <p:xfrm>
          <a:off x="690195" y="1328233"/>
          <a:ext cx="7886701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028">
                  <a:extLst>
                    <a:ext uri="{9D8B030D-6E8A-4147-A177-3AD203B41FA5}">
                      <a16:colId xmlns:a16="http://schemas.microsoft.com/office/drawing/2014/main" val="3371947744"/>
                    </a:ext>
                  </a:extLst>
                </a:gridCol>
                <a:gridCol w="1946438">
                  <a:extLst>
                    <a:ext uri="{9D8B030D-6E8A-4147-A177-3AD203B41FA5}">
                      <a16:colId xmlns:a16="http://schemas.microsoft.com/office/drawing/2014/main" val="646493305"/>
                    </a:ext>
                  </a:extLst>
                </a:gridCol>
                <a:gridCol w="2045810">
                  <a:extLst>
                    <a:ext uri="{9D8B030D-6E8A-4147-A177-3AD203B41FA5}">
                      <a16:colId xmlns:a16="http://schemas.microsoft.com/office/drawing/2014/main" val="3213965793"/>
                    </a:ext>
                  </a:extLst>
                </a:gridCol>
                <a:gridCol w="1752425">
                  <a:extLst>
                    <a:ext uri="{9D8B030D-6E8A-4147-A177-3AD203B41FA5}">
                      <a16:colId xmlns:a16="http://schemas.microsoft.com/office/drawing/2014/main" val="2677101437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 marL="450215" indent="-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Interval Apața – Racoș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lsto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ex 208+487.33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ex 229+917.60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Lex = 21,430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814752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Stația Racoș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ex 229+917.60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ex 231+436.85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Lex = 1,519 km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78463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Interval Racoș - Cața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ex 231+436.85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ex 251+254.63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Lex = 19,818 km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00999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58312" y="2171112"/>
            <a:ext cx="8150468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Lungimea traseului proiectat, ce face obiectul acestui contract este de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28,20 km</a:t>
            </a: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și cuprinde următoarele stații și intervale: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39255"/>
              </p:ext>
            </p:extLst>
          </p:nvPr>
        </p:nvGraphicFramePr>
        <p:xfrm>
          <a:off x="690196" y="2872057"/>
          <a:ext cx="788670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2028">
                  <a:extLst>
                    <a:ext uri="{9D8B030D-6E8A-4147-A177-3AD203B41FA5}">
                      <a16:colId xmlns:a16="http://schemas.microsoft.com/office/drawing/2014/main" val="3974344007"/>
                    </a:ext>
                  </a:extLst>
                </a:gridCol>
                <a:gridCol w="1948015">
                  <a:extLst>
                    <a:ext uri="{9D8B030D-6E8A-4147-A177-3AD203B41FA5}">
                      <a16:colId xmlns:a16="http://schemas.microsoft.com/office/drawing/2014/main" val="1038001133"/>
                    </a:ext>
                  </a:extLst>
                </a:gridCol>
                <a:gridCol w="2045810">
                  <a:extLst>
                    <a:ext uri="{9D8B030D-6E8A-4147-A177-3AD203B41FA5}">
                      <a16:colId xmlns:a16="http://schemas.microsoft.com/office/drawing/2014/main" val="1730377444"/>
                    </a:ext>
                  </a:extLst>
                </a:gridCol>
                <a:gridCol w="1750847">
                  <a:extLst>
                    <a:ext uri="{9D8B030D-6E8A-4147-A177-3AD203B41FA5}">
                      <a16:colId xmlns:a16="http://schemas.microsoft.com/office/drawing/2014/main" val="33075922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marL="450215" indent="-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Interval Apața – Racoș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Alsto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pr 208+090.00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220+600.00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Lpr = 12,510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52187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Stația Racoș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pr 220+600.00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km pr 223+240.00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Lpr = 2,640 km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3463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Interval Racoș - Cața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223+240.00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236+290.00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Lpr = 13,050 km 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535700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58312" y="3603668"/>
            <a:ext cx="8018584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Lungimea totală variantelor de traseu care fac obiectul acestui contract este de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23,721 km</a:t>
            </a: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63430"/>
              </p:ext>
            </p:extLst>
          </p:nvPr>
        </p:nvGraphicFramePr>
        <p:xfrm>
          <a:off x="628650" y="4109342"/>
          <a:ext cx="7886701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2235">
                  <a:extLst>
                    <a:ext uri="{9D8B030D-6E8A-4147-A177-3AD203B41FA5}">
                      <a16:colId xmlns:a16="http://schemas.microsoft.com/office/drawing/2014/main" val="3360869815"/>
                    </a:ext>
                  </a:extLst>
                </a:gridCol>
                <a:gridCol w="1948405">
                  <a:extLst>
                    <a:ext uri="{9D8B030D-6E8A-4147-A177-3AD203B41FA5}">
                      <a16:colId xmlns:a16="http://schemas.microsoft.com/office/drawing/2014/main" val="2145609948"/>
                    </a:ext>
                  </a:extLst>
                </a:gridCol>
                <a:gridCol w="1948405">
                  <a:extLst>
                    <a:ext uri="{9D8B030D-6E8A-4147-A177-3AD203B41FA5}">
                      <a16:colId xmlns:a16="http://schemas.microsoft.com/office/drawing/2014/main" val="2691448959"/>
                    </a:ext>
                  </a:extLst>
                </a:gridCol>
                <a:gridCol w="1577656">
                  <a:extLst>
                    <a:ext uri="{9D8B030D-6E8A-4147-A177-3AD203B41FA5}">
                      <a16:colId xmlns:a16="http://schemas.microsoft.com/office/drawing/2014/main" val="4205114160"/>
                    </a:ext>
                  </a:extLst>
                </a:gridCol>
              </a:tblGrid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Varianta Apața - Racoș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209+143.00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221+185.00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 = 12,042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76820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Varianta Racoș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223+027.00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225+070.00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 =   2,043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844012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Varianta Racoș - Homorod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225+426.00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233+676.00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 =   8,250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92234"/>
                  </a:ext>
                </a:extLst>
              </a:tr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Varianta Cața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234+449.00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235+835.00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 =   1,386 km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63747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58312" y="5198406"/>
            <a:ext cx="8018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Lungimea totală a tunelurilor noi (Ormeniș și Homorod) este de </a:t>
            </a:r>
            <a:r>
              <a:rPr lang="ro-RO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12,058 km</a:t>
            </a:r>
            <a:r>
              <a:rPr lang="ro-R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90908"/>
              </p:ext>
            </p:extLst>
          </p:nvPr>
        </p:nvGraphicFramePr>
        <p:xfrm>
          <a:off x="628652" y="5763806"/>
          <a:ext cx="7886699" cy="46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552">
                  <a:extLst>
                    <a:ext uri="{9D8B030D-6E8A-4147-A177-3AD203B41FA5}">
                      <a16:colId xmlns:a16="http://schemas.microsoft.com/office/drawing/2014/main" val="1355402430"/>
                    </a:ext>
                  </a:extLst>
                </a:gridCol>
                <a:gridCol w="2177164">
                  <a:extLst>
                    <a:ext uri="{9D8B030D-6E8A-4147-A177-3AD203B41FA5}">
                      <a16:colId xmlns:a16="http://schemas.microsoft.com/office/drawing/2014/main" val="2393732229"/>
                    </a:ext>
                  </a:extLst>
                </a:gridCol>
                <a:gridCol w="2177164">
                  <a:extLst>
                    <a:ext uri="{9D8B030D-6E8A-4147-A177-3AD203B41FA5}">
                      <a16:colId xmlns:a16="http://schemas.microsoft.com/office/drawing/2014/main" val="4020317944"/>
                    </a:ext>
                  </a:extLst>
                </a:gridCol>
                <a:gridCol w="1763819">
                  <a:extLst>
                    <a:ext uri="{9D8B030D-6E8A-4147-A177-3AD203B41FA5}">
                      <a16:colId xmlns:a16="http://schemas.microsoft.com/office/drawing/2014/main" val="2528365047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Tunel Ormeniș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213+169.00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220+073.00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L = 6,904 km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35195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Tunel Homorod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226+540.00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>
                          <a:solidFill>
                            <a:schemeClr val="tx1"/>
                          </a:solidFill>
                          <a:effectLst/>
                        </a:rPr>
                        <a:t>km pr 231+694.00</a:t>
                      </a:r>
                      <a:endParaRPr lang="en-US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L = 5,154 km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32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63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15677"/>
            <a:ext cx="8560526" cy="68736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Numele obiectului de investitie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COMPANIA NAȚIONALĂ DE CĂI FERATE „CFR” SA a semnat contractul privind “</a:t>
            </a:r>
            <a:r>
              <a:rPr lang="ro-RO" sz="1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Execuție lucrări aferente obiectivului „Reabilitarea liniei de cale ferată Brașov – Simeria, componentă a Coridorului Rin – Dunăre, pentru circulația cu viteza maximă de 160 km/h, secțiunea Brașov – Sighișoara, Subsecțiunea: 2. Apața (Y) – Cața (X)”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locatia proiectului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Subsectiunea 2 Apata (Y) – Cata (X)  este situata in partea estica a judetului Brasov, avand o lungime totala de 19,745 km. Proiectul de reabilitare al liniei c.f. Brașov – Sighișoara se refera la tronsonul cuprins între km 169+120 (kilometraj existent vechi) / km 170+296,000 (kilometraj nou), (semnal intrare cap “X” Brașov) km 299+392,750 (kilometraj existent vechi) / km 282+842 (kilometraj nou) (semnal intrare cap “Y” Sighișoara fir I) iar obiectul prezentului contract este reprezentat de executia lucrarilor aferente subsectiunii 2 Apata- Cata (Apața Cap Y - Cap X Cața: km 208+090.00 - km 236+290.00)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Numele si adresa beneficiarului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COMPANIA NAȚIONALĂ DE CĂI FERATE „CFR” SA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Numele si adresa </a:t>
            </a:r>
            <a:r>
              <a:rPr lang="en-US" sz="1200" b="1" cap="all" spc="7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ANTREPRENORULUI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Asocierea Aktor SA – Alstom Transport SA – Arcada Company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Numele si adresa consultantului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Asocierea TPF Inginerie – ISPCF - Baicons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Numele si adresa proiectantului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Asocierea ITALFERR SpA – TECNIC CONSULTING ENGINEERS Spa – OBERMEYER – SCOTT WILSON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Data de incepere A CONTRACTULUI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 Noiembrie 2020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ro-RO" sz="1200" b="1" cap="all" spc="75" dirty="0">
                <a:latin typeface="Calibri" panose="020F0502020204030204" pitchFamily="34" charset="0"/>
                <a:cs typeface="Times New Roman" panose="02020603050405020304" pitchFamily="18" charset="0"/>
              </a:rPr>
              <a:t>DURATA DE EXECUTIE A LUCRARILOR </a:t>
            </a:r>
            <a:endParaRPr lang="en-US" sz="1200" b="1" cap="all" spc="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o-RO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de luni</a:t>
            </a:r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41"/>
            <a:ext cx="9144000" cy="62039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7"/>
          <a:stretch/>
        </p:blipFill>
        <p:spPr>
          <a:xfrm>
            <a:off x="3226477" y="5717352"/>
            <a:ext cx="3104293" cy="8289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DC9784-679A-0041-A4B5-09687A8C8D2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"/>
          </a:blip>
          <a:stretch>
            <a:fillRect/>
          </a:stretch>
        </p:blipFill>
        <p:spPr>
          <a:xfrm>
            <a:off x="4583149" y="1728221"/>
            <a:ext cx="1519465" cy="12822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1164" y="4132429"/>
            <a:ext cx="1090247" cy="143799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Tunel</a:t>
            </a:r>
            <a:r>
              <a:rPr lang="en-US" sz="1000" dirty="0"/>
              <a:t> </a:t>
            </a:r>
            <a:r>
              <a:rPr lang="en-US" sz="1000" dirty="0" err="1"/>
              <a:t>Homorod</a:t>
            </a:r>
            <a:endParaRPr lang="en-US" sz="1000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1666288" y="3346378"/>
            <a:ext cx="396477" cy="78605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444692" y="5454579"/>
            <a:ext cx="2415652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 </a:t>
            </a:r>
            <a:r>
              <a:rPr lang="en-150" sz="1000" dirty="0"/>
              <a:t>–</a:t>
            </a:r>
            <a:r>
              <a:rPr lang="en-US" sz="1000" dirty="0"/>
              <a:t> L = 292,905 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38540" y="5934523"/>
            <a:ext cx="1090247" cy="143799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Tunel</a:t>
            </a:r>
            <a:r>
              <a:rPr lang="en-US" sz="1000" dirty="0"/>
              <a:t> </a:t>
            </a:r>
            <a:r>
              <a:rPr lang="en-US" sz="1000" dirty="0" err="1"/>
              <a:t>Ormenis</a:t>
            </a:r>
            <a:endParaRPr lang="en-US" sz="1000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5554317" y="4229731"/>
            <a:ext cx="1584223" cy="177669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3466250"/>
            <a:ext cx="4339781" cy="307658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434383" y="3821199"/>
            <a:ext cx="2338017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 </a:t>
            </a:r>
            <a:r>
              <a:rPr lang="en-150" sz="1000" dirty="0"/>
              <a:t>–</a:t>
            </a:r>
            <a:r>
              <a:rPr lang="en-US" sz="1000" dirty="0"/>
              <a:t> L = 1.017,16 m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218008" y="4008466"/>
            <a:ext cx="300779" cy="79950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" y="1670092"/>
            <a:ext cx="2928938" cy="1212056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644466" y="2919973"/>
            <a:ext cx="2306621" cy="176898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 </a:t>
            </a:r>
            <a:r>
              <a:rPr lang="en-150" sz="1000" dirty="0"/>
              <a:t>–</a:t>
            </a:r>
            <a:r>
              <a:rPr lang="en-US" sz="1000" dirty="0"/>
              <a:t> L = 413,70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27947" y="3096871"/>
            <a:ext cx="1569830" cy="7085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2" y="-4082"/>
            <a:ext cx="853514" cy="6645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656" y="12307"/>
            <a:ext cx="548688" cy="5364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9085" y="10019"/>
            <a:ext cx="1261981" cy="57917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842833" y="686353"/>
            <a:ext cx="330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ANTREPRENOR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Asocierea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Aktor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 SA - Alstom Transport SA -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Arcada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 Company</a:t>
            </a: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89339"/>
              </p:ext>
            </p:extLst>
          </p:nvPr>
        </p:nvGraphicFramePr>
        <p:xfrm>
          <a:off x="6967759" y="1163047"/>
          <a:ext cx="963948" cy="35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r:id="rId11" imgW="2409869" imgH="885855" progId="">
                  <p:embed/>
                </p:oleObj>
              </mc:Choice>
              <mc:Fallback>
                <p:oleObj r:id="rId11" imgW="2409869" imgH="88585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67759" y="1163047"/>
                        <a:ext cx="963948" cy="354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3331414" y="711166"/>
            <a:ext cx="2640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BENEFICIAR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COMPANIA NAȚIONALĂ DE CĂI FERATE „CFR” SA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62452" y="707829"/>
            <a:ext cx="211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CONSULTANT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Asocierea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TPF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Inginerie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 - ISPCF - </a:t>
            </a: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</a:rPr>
              <a:t>Baicons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51823"/>
              </p:ext>
            </p:extLst>
          </p:nvPr>
        </p:nvGraphicFramePr>
        <p:xfrm>
          <a:off x="571742" y="1180676"/>
          <a:ext cx="533489" cy="26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r:id="rId13" imgW="1066977" imgH="533538" progId="">
                  <p:embed/>
                </p:oleObj>
              </mc:Choice>
              <mc:Fallback>
                <p:oleObj r:id="rId13" imgW="1066977" imgH="533538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1742" y="1180676"/>
                        <a:ext cx="533489" cy="266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177916"/>
              </p:ext>
            </p:extLst>
          </p:nvPr>
        </p:nvGraphicFramePr>
        <p:xfrm>
          <a:off x="1227947" y="1222046"/>
          <a:ext cx="533489" cy="18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r:id="rId15" imgW="1066977" imgH="371505" progId="">
                  <p:embed/>
                </p:oleObj>
              </mc:Choice>
              <mc:Fallback>
                <p:oleObj r:id="rId15" imgW="1066977" imgH="37150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27947" y="1222046"/>
                        <a:ext cx="533489" cy="18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686"/>
              </p:ext>
            </p:extLst>
          </p:nvPr>
        </p:nvGraphicFramePr>
        <p:xfrm>
          <a:off x="1864125" y="1174475"/>
          <a:ext cx="280966" cy="28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r:id="rId17" imgW="561931" imgH="561787" progId="">
                  <p:embed/>
                </p:oleObj>
              </mc:Choice>
              <mc:Fallback>
                <p:oleObj r:id="rId17" imgW="561931" imgH="561787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64125" y="1174475"/>
                        <a:ext cx="280966" cy="280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460" y="1097984"/>
            <a:ext cx="630991" cy="289585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710670" y="4317268"/>
            <a:ext cx="2314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PROIECT:</a:t>
            </a:r>
            <a:endParaRPr lang="en-150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Execuție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lucrări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aferente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obiectivului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„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Reabilitarea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liniei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cale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ferată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Brașov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-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Simeria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componentă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Coridorului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Rin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-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Dunăre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pentru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circulația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cu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viteza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maximă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de 160 km/h,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secțiunea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Brașov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</a:rPr>
              <a:t> - </a:t>
            </a:r>
            <a:r>
              <a:rPr lang="en-U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Sighișoara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Subsecțiunea</a:t>
            </a:r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</a:rPr>
              <a:t>: 2. </a:t>
            </a:r>
            <a:r>
              <a:rPr lang="es-E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Apața</a:t>
            </a:r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</a:rPr>
              <a:t> (Y) - </a:t>
            </a:r>
            <a:r>
              <a:rPr lang="es-ES" sz="900" b="1" dirty="0" err="1">
                <a:solidFill>
                  <a:schemeClr val="bg1"/>
                </a:solidFill>
                <a:latin typeface="Arial" panose="020B0604020202020204" pitchFamily="34" charset="0"/>
              </a:rPr>
              <a:t>Cața</a:t>
            </a:r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</a:rPr>
              <a:t> (X)</a:t>
            </a:r>
          </a:p>
        </p:txBody>
      </p:sp>
      <p:cxnSp>
        <p:nvCxnSpPr>
          <p:cNvPr id="69" name="Straight Connector 68"/>
          <p:cNvCxnSpPr>
            <a:stCxn id="53" idx="1"/>
          </p:cNvCxnSpPr>
          <p:nvPr/>
        </p:nvCxnSpPr>
        <p:spPr>
          <a:xfrm flipH="1">
            <a:off x="4034171" y="2369324"/>
            <a:ext cx="548978" cy="96968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44572" y="1755425"/>
            <a:ext cx="209523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PRINCIPALELE CANTITATI DE LUCRARI:</a:t>
            </a:r>
          </a:p>
          <a:p>
            <a:endParaRPr lang="en-150" sz="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</a:rPr>
              <a:t>Excavatii: 	aproximativ 1.6 mil m3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Umpluturi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2.3 mil m3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Strat de forma: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120 mii m3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</a:rPr>
              <a:t>Geotextil: 	aproximativ 200 mii m2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Geogrile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biaxiale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260 mii m2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Suprastuctura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c.f.: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90 km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Mixturi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asfaltice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10 mii tone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700" dirty="0">
                <a:solidFill>
                  <a:schemeClr val="bg1"/>
                </a:solidFill>
                <a:latin typeface="Arial" panose="020B0604020202020204" pitchFamily="34" charset="0"/>
              </a:rPr>
              <a:t>Betoane: 	aproximativ 440 mii m3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Piloti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forati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45 mii ml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Tunele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24 km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Tabliere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structuri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: 	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aproximativ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 10 mii tone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2" y="5641846"/>
            <a:ext cx="2901315" cy="948690"/>
          </a:xfrm>
          <a:prstGeom prst="rect">
            <a:avLst/>
          </a:prstGeom>
        </p:spPr>
      </p:pic>
      <p:sp>
        <p:nvSpPr>
          <p:cNvPr id="28" name="Action Button: Forward or Next 27">
            <a:hlinkClick r:id="rId20" action="ppaction://hlinksldjump" highlightClick="1"/>
          </p:cNvPr>
          <p:cNvSpPr>
            <a:spLocks noChangeAspect="1"/>
          </p:cNvSpPr>
          <p:nvPr/>
        </p:nvSpPr>
        <p:spPr>
          <a:xfrm>
            <a:off x="137627" y="5647071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Forward or Next 28">
            <a:hlinkClick r:id="rId21" action="ppaction://hlinksldjump" highlightClick="1"/>
          </p:cNvPr>
          <p:cNvSpPr>
            <a:spLocks noChangeAspect="1"/>
          </p:cNvSpPr>
          <p:nvPr/>
        </p:nvSpPr>
        <p:spPr>
          <a:xfrm>
            <a:off x="3224948" y="5713975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rId22" action="ppaction://hlinksldjump" highlightClick="1"/>
          </p:cNvPr>
          <p:cNvSpPr>
            <a:spLocks noChangeAspect="1"/>
          </p:cNvSpPr>
          <p:nvPr/>
        </p:nvSpPr>
        <p:spPr>
          <a:xfrm>
            <a:off x="1105231" y="1670092"/>
            <a:ext cx="165600" cy="1587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Forward or Next 33">
            <a:hlinkClick r:id="rId23" action="ppaction://hlinksldjump" highlightClick="1"/>
          </p:cNvPr>
          <p:cNvSpPr>
            <a:spLocks noChangeAspect="1"/>
          </p:cNvSpPr>
          <p:nvPr/>
        </p:nvSpPr>
        <p:spPr>
          <a:xfrm>
            <a:off x="4695824" y="3466250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ction Button: Forward or Next 39">
            <a:hlinkClick r:id="rId24" action="ppaction://hlinksldjump" highlightClick="1"/>
          </p:cNvPr>
          <p:cNvSpPr>
            <a:spLocks noChangeAspect="1"/>
          </p:cNvSpPr>
          <p:nvPr/>
        </p:nvSpPr>
        <p:spPr>
          <a:xfrm>
            <a:off x="5872932" y="2255338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tion Button: Forward or Next 40">
            <a:hlinkClick r:id="rId25" action="ppaction://hlinksldjump" highlightClick="1"/>
          </p:cNvPr>
          <p:cNvSpPr>
            <a:spLocks noChangeAspect="1"/>
          </p:cNvSpPr>
          <p:nvPr/>
        </p:nvSpPr>
        <p:spPr>
          <a:xfrm>
            <a:off x="8801100" y="1828799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End 1">
            <a:hlinkClick r:id="rId26" action="ppaction://hlinksldjump" highlightClick="1"/>
          </p:cNvPr>
          <p:cNvSpPr>
            <a:spLocks noChangeAspect="1"/>
          </p:cNvSpPr>
          <p:nvPr/>
        </p:nvSpPr>
        <p:spPr>
          <a:xfrm>
            <a:off x="15626" y="669853"/>
            <a:ext cx="165600" cy="158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4" idx="1"/>
          </p:cNvCxnSpPr>
          <p:nvPr/>
        </p:nvCxnSpPr>
        <p:spPr>
          <a:xfrm flipV="1">
            <a:off x="5152913" y="4229731"/>
            <a:ext cx="412893" cy="5138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9ADC9784-679A-0041-A4B5-09687A8C8D2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"/>
          </a:blip>
          <a:stretch>
            <a:fillRect/>
          </a:stretch>
        </p:blipFill>
        <p:spPr>
          <a:xfrm rot="10800000">
            <a:off x="3633448" y="4102486"/>
            <a:ext cx="1519465" cy="128220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85463" y="3773908"/>
            <a:ext cx="367055" cy="168067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rapezoid 54"/>
          <p:cNvSpPr>
            <a:spLocks noChangeAspect="1"/>
          </p:cNvSpPr>
          <p:nvPr/>
        </p:nvSpPr>
        <p:spPr>
          <a:xfrm>
            <a:off x="3293473" y="3429164"/>
            <a:ext cx="740696" cy="258703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RACOS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" y="4332048"/>
            <a:ext cx="3389948" cy="618173"/>
          </a:xfrm>
          <a:prstGeom prst="rect">
            <a:avLst/>
          </a:prstGeom>
        </p:spPr>
      </p:pic>
      <p:sp>
        <p:nvSpPr>
          <p:cNvPr id="36" name="Action Button: Forward or Next 35">
            <a:hlinkClick r:id="rId28" action="ppaction://hlinksldjump" highlightClick="1"/>
          </p:cNvPr>
          <p:cNvSpPr>
            <a:spLocks noChangeAspect="1"/>
          </p:cNvSpPr>
          <p:nvPr/>
        </p:nvSpPr>
        <p:spPr>
          <a:xfrm>
            <a:off x="134108" y="4397274"/>
            <a:ext cx="164592" cy="158591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89" y="6131829"/>
            <a:ext cx="2684336" cy="473774"/>
          </a:xfrm>
          <a:prstGeom prst="rect">
            <a:avLst/>
          </a:prstGeom>
        </p:spPr>
      </p:pic>
      <p:sp>
        <p:nvSpPr>
          <p:cNvPr id="35" name="Action Button: Forward or Next 34">
            <a:hlinkClick r:id="rId30" action="ppaction://hlinksldjump" highlightClick="1"/>
          </p:cNvPr>
          <p:cNvSpPr>
            <a:spLocks noChangeAspect="1"/>
          </p:cNvSpPr>
          <p:nvPr/>
        </p:nvSpPr>
        <p:spPr>
          <a:xfrm>
            <a:off x="6545070" y="6146671"/>
            <a:ext cx="165600" cy="158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873"/>
      </p:ext>
    </p:extLst>
  </p:cSld>
  <p:clrMapOvr>
    <a:masterClrMapping/>
  </p:clrMapOvr>
  <p:transition spd="slow" advClick="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34169" y="3322375"/>
            <a:ext cx="1504907" cy="8829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2041088"/>
            <a:ext cx="8703945" cy="2846070"/>
          </a:xfrm>
          <a:prstGeom prst="rect">
            <a:avLst/>
          </a:prstGeom>
        </p:spPr>
      </p:pic>
      <p:sp>
        <p:nvSpPr>
          <p:cNvPr id="3" name="Action Button: Back or Previous 2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391525" y="15240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8841" y="1409303"/>
            <a:ext cx="746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PROFIL TRANSVERSAL TIP APLICABIL IN ZONELE CU VARIANTA DE TRASEU</a:t>
            </a:r>
          </a:p>
        </p:txBody>
      </p:sp>
    </p:spTree>
    <p:extLst>
      <p:ext uri="{BB962C8B-B14F-4D97-AF65-F5344CB8AC3E}">
        <p14:creationId xmlns:p14="http://schemas.microsoft.com/office/powerpoint/2010/main" val="37438773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V="1">
            <a:off x="1494692" y="3346378"/>
            <a:ext cx="568073" cy="43443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89283" y="5233222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220+762.028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4297657" y="3764384"/>
            <a:ext cx="363808" cy="146883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39076" y="4205333"/>
            <a:ext cx="1253962" cy="143651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1"/>
          </p:cNvCxnSpPr>
          <p:nvPr/>
        </p:nvCxnSpPr>
        <p:spPr>
          <a:xfrm flipH="1" flipV="1">
            <a:off x="6793037" y="5641846"/>
            <a:ext cx="580775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92208" y="3906426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212+287.73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flipH="1">
            <a:off x="6517784" y="4093693"/>
            <a:ext cx="346606" cy="7419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960685" y="2919973"/>
            <a:ext cx="1544363" cy="187267"/>
          </a:xfrm>
          <a:prstGeom prst="round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Viaduct km 232+366.051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 flipH="1">
            <a:off x="1276350" y="3107240"/>
            <a:ext cx="1456517" cy="1116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7" idx="1"/>
          </p:cNvCxnSpPr>
          <p:nvPr/>
        </p:nvCxnSpPr>
        <p:spPr>
          <a:xfrm flipH="1">
            <a:off x="4034170" y="1860258"/>
            <a:ext cx="416638" cy="147874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062765" y="3339005"/>
            <a:ext cx="1971404" cy="73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034169" y="3322375"/>
            <a:ext cx="1504907" cy="8829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7"/>
          <a:stretch/>
        </p:blipFill>
        <p:spPr>
          <a:xfrm>
            <a:off x="647945" y="1743937"/>
            <a:ext cx="8098155" cy="2162488"/>
          </a:xfrm>
          <a:prstGeom prst="rect">
            <a:avLst/>
          </a:prstGeom>
        </p:spPr>
      </p:pic>
      <p:sp>
        <p:nvSpPr>
          <p:cNvPr id="2" name="Action Button: Back or Previous 1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372475" y="14287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92528" y="1066350"/>
            <a:ext cx="631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DISPOZITIE GENERALA VIADUCT KM 220+762,028 -  L = 292,905 m</a:t>
            </a:r>
          </a:p>
        </p:txBody>
      </p:sp>
    </p:spTree>
    <p:extLst>
      <p:ext uri="{BB962C8B-B14F-4D97-AF65-F5344CB8AC3E}">
        <p14:creationId xmlns:p14="http://schemas.microsoft.com/office/powerpoint/2010/main" val="102171231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_en">
  <a:themeElements>
    <a:clrScheme name="Herrenknecht">
      <a:dk1>
        <a:srgbClr val="000000"/>
      </a:dk1>
      <a:lt1>
        <a:srgbClr val="FFFFFF"/>
      </a:lt1>
      <a:dk2>
        <a:srgbClr val="000000"/>
      </a:dk2>
      <a:lt2>
        <a:srgbClr val="D8D8D8"/>
      </a:lt2>
      <a:accent1>
        <a:srgbClr val="009836"/>
      </a:accent1>
      <a:accent2>
        <a:srgbClr val="66C186"/>
      </a:accent2>
      <a:accent3>
        <a:srgbClr val="B2E0C2"/>
      </a:accent3>
      <a:accent4>
        <a:srgbClr val="004D95"/>
      </a:accent4>
      <a:accent5>
        <a:srgbClr val="66B5E0"/>
      </a:accent5>
      <a:accent6>
        <a:srgbClr val="CCE6F5"/>
      </a:accent6>
      <a:hlink>
        <a:srgbClr val="0000FF"/>
      </a:hlink>
      <a:folHlink>
        <a:srgbClr val="800080"/>
      </a:folHlink>
    </a:clrScheme>
    <a:fontScheme name="Herrenknecht">
      <a:majorFont>
        <a:latin typeface="Arial"/>
        <a:ea typeface=""/>
        <a:cs typeface=""/>
      </a:majorFont>
      <a:minorFont>
        <a:latin typeface="Lucida Sans Unicod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58585A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921</Words>
  <Application>Microsoft Office PowerPoint</Application>
  <PresentationFormat>On-screen Show (4:3)</PresentationFormat>
  <Paragraphs>178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Alstom</vt:lpstr>
      <vt:lpstr>Arial</vt:lpstr>
      <vt:lpstr>Arial Black</vt:lpstr>
      <vt:lpstr>Calibri</vt:lpstr>
      <vt:lpstr>Calibri Light</vt:lpstr>
      <vt:lpstr>Courier New</vt:lpstr>
      <vt:lpstr>Lucida Sans Unicode</vt:lpstr>
      <vt:lpstr>Times New Roman</vt:lpstr>
      <vt:lpstr>Wingdings</vt:lpstr>
      <vt:lpstr>Wingdings 3</vt:lpstr>
      <vt:lpstr>HK_en</vt:lpstr>
      <vt:lpstr>Office Theme</vt:lpstr>
      <vt:lpstr>Execuție lucrări aferente obiectivului „Reabilitarea liniei de cale ferată Brașov – Simeria, componentă a Coridorului Rin – Dunăre, pentru circulația cu viteza maximă de 160 km/h, secțiunea Brașov – Sighișoara  Subsecțiunea: 2. Apața (Y) – Cața (X)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d3 d3</dc:creator>
  <cp:lastModifiedBy>Dobrin, Tudor (AKTOR-RO)</cp:lastModifiedBy>
  <cp:revision>951</cp:revision>
  <cp:lastPrinted>2018-08-01T10:47:21Z</cp:lastPrinted>
  <dcterms:created xsi:type="dcterms:W3CDTF">2016-10-10T07:23:38Z</dcterms:created>
  <dcterms:modified xsi:type="dcterms:W3CDTF">2021-07-24T10:34:48Z</dcterms:modified>
</cp:coreProperties>
</file>