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87" r:id="rId8"/>
    <p:sldId id="262" r:id="rId9"/>
    <p:sldId id="288" r:id="rId10"/>
    <p:sldId id="289" r:id="rId11"/>
    <p:sldId id="307" r:id="rId12"/>
    <p:sldId id="292" r:id="rId13"/>
    <p:sldId id="290" r:id="rId14"/>
    <p:sldId id="291" r:id="rId15"/>
    <p:sldId id="293" r:id="rId16"/>
    <p:sldId id="294" r:id="rId17"/>
    <p:sldId id="295" r:id="rId18"/>
    <p:sldId id="297" r:id="rId19"/>
    <p:sldId id="298" r:id="rId20"/>
    <p:sldId id="286" r:id="rId21"/>
    <p:sldId id="303" r:id="rId22"/>
    <p:sldId id="300" r:id="rId23"/>
    <p:sldId id="299" r:id="rId24"/>
    <p:sldId id="279" r:id="rId25"/>
    <p:sldId id="305" r:id="rId26"/>
    <p:sldId id="273" r:id="rId27"/>
    <p:sldId id="302" r:id="rId28"/>
    <p:sldId id="275" r:id="rId29"/>
    <p:sldId id="306" r:id="rId30"/>
    <p:sldId id="311" r:id="rId31"/>
    <p:sldId id="312" r:id="rId32"/>
    <p:sldId id="269" r:id="rId33"/>
    <p:sldId id="310" r:id="rId34"/>
    <p:sldId id="272" r:id="rId35"/>
    <p:sldId id="309" r:id="rId36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gurel TĂNĂSUICĂ (84703)" initials="MT(" lastIdx="1" clrIdx="0">
    <p:extLst>
      <p:ext uri="{19B8F6BF-5375-455C-9EA6-DF929625EA0E}">
        <p15:presenceInfo xmlns:p15="http://schemas.microsoft.com/office/powerpoint/2012/main" userId="S::mugurel.tanasuica68@upb.ro::42845086-523e-4ba8-882c-aac370d249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Fără stil, grilă tabel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Fără stil, fără grilă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9631B5-78F2-41C9-869B-9F39066F8104}" styleName="Stil mediu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Stil medi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Stil mediu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Stil luminos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82"/>
    </p:cViewPr>
  </p:sorterViewPr>
  <p:notesViewPr>
    <p:cSldViewPr snapToGrid="0">
      <p:cViewPr varScale="1">
        <p:scale>
          <a:sx n="62" d="100"/>
          <a:sy n="62" d="100"/>
        </p:scale>
        <p:origin x="2117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tana\Downloads\rail_go_contnbr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2021-7th-rmms-report-package-data-and-figures%20(1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tana\Downloads\rail_go_contnbr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tana\Downloads\rail_go_contnbr%20(1)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tana\Downloads\rail_go_contnbr%20(2)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tana\Downloads\rail_go_contnbr%20(1)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47348916192986"/>
          <c:y val="4.9089265860717199E-2"/>
          <c:w val="0.73984362344180055"/>
          <c:h val="0.55891414684472329"/>
        </c:manualLayout>
      </c:layout>
      <c:lineChart>
        <c:grouping val="standard"/>
        <c:varyColors val="0"/>
        <c:ser>
          <c:idx val="0"/>
          <c:order val="0"/>
          <c:tx>
            <c:strRef>
              <c:f>Foaie1!$A$4:$B$4</c:f>
              <c:strCache>
                <c:ptCount val="2"/>
                <c:pt idx="0">
                  <c:v>Germania</c:v>
                </c:pt>
                <c:pt idx="1">
                  <c:v>Numar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Foaie1!$C$3:$R$3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Foaie1!$C$4:$R$4</c:f>
              <c:numCache>
                <c:formatCode>#,##0</c:formatCode>
                <c:ptCount val="16"/>
                <c:pt idx="0">
                  <c:v>3018999</c:v>
                </c:pt>
                <c:pt idx="1">
                  <c:v>3117995</c:v>
                </c:pt>
                <c:pt idx="2">
                  <c:v>3503847</c:v>
                </c:pt>
                <c:pt idx="3">
                  <c:v>3952433</c:v>
                </c:pt>
                <c:pt idx="4">
                  <c:v>4223321</c:v>
                </c:pt>
                <c:pt idx="5">
                  <c:v>3518950</c:v>
                </c:pt>
                <c:pt idx="6">
                  <c:v>3895724</c:v>
                </c:pt>
                <c:pt idx="7">
                  <c:v>4069957</c:v>
                </c:pt>
                <c:pt idx="8">
                  <c:v>4191420</c:v>
                </c:pt>
                <c:pt idx="9">
                  <c:v>4345257</c:v>
                </c:pt>
                <c:pt idx="10">
                  <c:v>4198478</c:v>
                </c:pt>
                <c:pt idx="11">
                  <c:v>3918085</c:v>
                </c:pt>
                <c:pt idx="12">
                  <c:v>3867217</c:v>
                </c:pt>
                <c:pt idx="13">
                  <c:v>3725004</c:v>
                </c:pt>
                <c:pt idx="14">
                  <c:v>4108406</c:v>
                </c:pt>
                <c:pt idx="15">
                  <c:v>4381602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801-493F-A853-2DAB4EFA9138}"/>
            </c:ext>
          </c:extLst>
        </c:ser>
        <c:ser>
          <c:idx val="1"/>
          <c:order val="1"/>
          <c:tx>
            <c:strRef>
              <c:f>Foaie1!$A$5:$B$5</c:f>
              <c:strCache>
                <c:ptCount val="2"/>
                <c:pt idx="0">
                  <c:v>Germania</c:v>
                </c:pt>
                <c:pt idx="1">
                  <c:v>TEU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Foaie1!$C$3:$R$3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Foaie1!$C$5:$R$5</c:f>
              <c:numCache>
                <c:formatCode>#,##0</c:formatCode>
                <c:ptCount val="16"/>
                <c:pt idx="0">
                  <c:v>3913050</c:v>
                </c:pt>
                <c:pt idx="1">
                  <c:v>4212327</c:v>
                </c:pt>
                <c:pt idx="2">
                  <c:v>4833220</c:v>
                </c:pt>
                <c:pt idx="3">
                  <c:v>5603297</c:v>
                </c:pt>
                <c:pt idx="4">
                  <c:v>6023299</c:v>
                </c:pt>
                <c:pt idx="5">
                  <c:v>5078291</c:v>
                </c:pt>
                <c:pt idx="6">
                  <c:v>5614553</c:v>
                </c:pt>
                <c:pt idx="7">
                  <c:v>5921037</c:v>
                </c:pt>
                <c:pt idx="8">
                  <c:v>6228484</c:v>
                </c:pt>
                <c:pt idx="9">
                  <c:v>6456060</c:v>
                </c:pt>
                <c:pt idx="10">
                  <c:v>6272430</c:v>
                </c:pt>
                <c:pt idx="11">
                  <c:v>5979035</c:v>
                </c:pt>
                <c:pt idx="12">
                  <c:v>6205543</c:v>
                </c:pt>
                <c:pt idx="13">
                  <c:v>5983721</c:v>
                </c:pt>
                <c:pt idx="14">
                  <c:v>6678869</c:v>
                </c:pt>
                <c:pt idx="15">
                  <c:v>7138556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801-493F-A853-2DAB4EFA9138}"/>
            </c:ext>
          </c:extLst>
        </c:ser>
        <c:ser>
          <c:idx val="2"/>
          <c:order val="2"/>
          <c:tx>
            <c:strRef>
              <c:f>Foaie1!$A$6:$B$6</c:f>
              <c:strCache>
                <c:ptCount val="2"/>
                <c:pt idx="0">
                  <c:v>Romania</c:v>
                </c:pt>
                <c:pt idx="1">
                  <c:v>Numar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Foaie1!$C$3:$R$3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Foaie1!$C$6:$R$6</c:f>
              <c:numCache>
                <c:formatCode>#,##0</c:formatCode>
                <c:ptCount val="16"/>
                <c:pt idx="0">
                  <c:v>250694</c:v>
                </c:pt>
                <c:pt idx="1">
                  <c:v>258603</c:v>
                </c:pt>
                <c:pt idx="2">
                  <c:v>348427</c:v>
                </c:pt>
                <c:pt idx="3">
                  <c:v>271194</c:v>
                </c:pt>
                <c:pt idx="4">
                  <c:v>217817</c:v>
                </c:pt>
                <c:pt idx="5">
                  <c:v>137816</c:v>
                </c:pt>
                <c:pt idx="6">
                  <c:v>190981</c:v>
                </c:pt>
                <c:pt idx="7">
                  <c:v>259010</c:v>
                </c:pt>
                <c:pt idx="8">
                  <c:v>223213</c:v>
                </c:pt>
                <c:pt idx="9">
                  <c:v>191750</c:v>
                </c:pt>
                <c:pt idx="10">
                  <c:v>233130</c:v>
                </c:pt>
                <c:pt idx="11">
                  <c:v>280993</c:v>
                </c:pt>
                <c:pt idx="12">
                  <c:v>178097</c:v>
                </c:pt>
                <c:pt idx="13">
                  <c:v>223517</c:v>
                </c:pt>
                <c:pt idx="14">
                  <c:v>216285</c:v>
                </c:pt>
                <c:pt idx="15">
                  <c:v>183700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801-493F-A853-2DAB4EFA9138}"/>
            </c:ext>
          </c:extLst>
        </c:ser>
        <c:ser>
          <c:idx val="3"/>
          <c:order val="3"/>
          <c:tx>
            <c:strRef>
              <c:f>Foaie1!$A$7:$B$7</c:f>
              <c:strCache>
                <c:ptCount val="2"/>
                <c:pt idx="0">
                  <c:v>Romania</c:v>
                </c:pt>
                <c:pt idx="1">
                  <c:v>TEU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Foaie1!$C$3:$R$3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Foaie1!$C$7:$R$7</c:f>
              <c:numCache>
                <c:formatCode>#,##0</c:formatCode>
                <c:ptCount val="16"/>
                <c:pt idx="0">
                  <c:v>327387</c:v>
                </c:pt>
                <c:pt idx="1">
                  <c:v>349198</c:v>
                </c:pt>
                <c:pt idx="2">
                  <c:v>523793</c:v>
                </c:pt>
                <c:pt idx="3">
                  <c:v>320923</c:v>
                </c:pt>
                <c:pt idx="4">
                  <c:v>260936</c:v>
                </c:pt>
                <c:pt idx="5">
                  <c:v>181238</c:v>
                </c:pt>
                <c:pt idx="6">
                  <c:v>250781</c:v>
                </c:pt>
                <c:pt idx="7">
                  <c:v>347064</c:v>
                </c:pt>
                <c:pt idx="8">
                  <c:v>286415</c:v>
                </c:pt>
                <c:pt idx="9">
                  <c:v>233409</c:v>
                </c:pt>
                <c:pt idx="10">
                  <c:v>260706</c:v>
                </c:pt>
                <c:pt idx="11">
                  <c:v>328126</c:v>
                </c:pt>
                <c:pt idx="12">
                  <c:v>328850</c:v>
                </c:pt>
                <c:pt idx="13">
                  <c:v>418049</c:v>
                </c:pt>
                <c:pt idx="14">
                  <c:v>406683</c:v>
                </c:pt>
                <c:pt idx="15">
                  <c:v>344212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801-493F-A853-2DAB4EFA91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7224895"/>
        <c:axId val="886132863"/>
      </c:lineChart>
      <c:catAx>
        <c:axId val="887224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o-RO"/>
          </a:p>
        </c:txPr>
        <c:crossAx val="886132863"/>
        <c:crosses val="autoZero"/>
        <c:auto val="1"/>
        <c:lblAlgn val="ctr"/>
        <c:lblOffset val="100"/>
        <c:noMultiLvlLbl val="0"/>
      </c:catAx>
      <c:valAx>
        <c:axId val="8861328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o-RO"/>
          </a:p>
        </c:txPr>
        <c:crossAx val="88722489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o-RO"/>
          </a:p>
        </c:txPr>
      </c:dTable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6834725315590011"/>
          <c:y val="0.26834891399223293"/>
          <c:w val="0.12094854161064027"/>
          <c:h val="0.338936959122029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o-R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o-R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TUI (tren 3000 tb)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Sheet1!$C$5:$H$5</c:f>
              <c:strCache>
                <c:ptCount val="6"/>
                <c:pt idx="0">
                  <c:v>Transport feroviar Bucuresti - Craiova</c:v>
                </c:pt>
                <c:pt idx="1">
                  <c:v>transport rutier Bucuresti - Craiova</c:v>
                </c:pt>
                <c:pt idx="2">
                  <c:v>Transport feroviar Bucuresti - Port Constanta</c:v>
                </c:pt>
                <c:pt idx="3">
                  <c:v>Transport rutier Bucuresti - Port Constanta</c:v>
                </c:pt>
                <c:pt idx="4">
                  <c:v>Transport rutier - Austria - vehicule cu 3 axe si masa &gt;3,5 t, EURO 6</c:v>
                </c:pt>
                <c:pt idx="5">
                  <c:v>Transport rutier - Austria - vehicule cu 4 axe si masa &gt;3,5 t EURO 6</c:v>
                </c:pt>
              </c:strCache>
            </c:strRef>
          </c:cat>
          <c:val>
            <c:numRef>
              <c:f>Sheet1!$C$6:$H$6</c:f>
              <c:numCache>
                <c:formatCode>General</c:formatCode>
                <c:ptCount val="6"/>
                <c:pt idx="0">
                  <c:v>8.2539013677106025E-3</c:v>
                </c:pt>
                <c:pt idx="2">
                  <c:v>8.5652294735042416E-3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29-436B-A8B0-FAE44B189C97}"/>
            </c:ext>
          </c:extLst>
        </c:ser>
        <c:ser>
          <c:idx val="1"/>
          <c:order val="1"/>
          <c:tx>
            <c:strRef>
              <c:f>Sheet1!$B$7</c:f>
              <c:strCache>
                <c:ptCount val="1"/>
                <c:pt idx="0">
                  <c:v>Taxa de drum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Sheet1!$C$5:$H$5</c:f>
              <c:strCache>
                <c:ptCount val="6"/>
                <c:pt idx="0">
                  <c:v>Transport feroviar Bucuresti - Craiova</c:v>
                </c:pt>
                <c:pt idx="1">
                  <c:v>transport rutier Bucuresti - Craiova</c:v>
                </c:pt>
                <c:pt idx="2">
                  <c:v>Transport feroviar Bucuresti - Port Constanta</c:v>
                </c:pt>
                <c:pt idx="3">
                  <c:v>Transport rutier Bucuresti - Port Constanta</c:v>
                </c:pt>
                <c:pt idx="4">
                  <c:v>Transport rutier - Austria - vehicule cu 3 axe si masa &gt;3,5 t, EURO 6</c:v>
                </c:pt>
                <c:pt idx="5">
                  <c:v>Transport rutier - Austria - vehicule cu 4 axe si masa &gt;3,5 t EURO 6</c:v>
                </c:pt>
              </c:strCache>
            </c:strRef>
          </c:cat>
          <c:val>
            <c:numRef>
              <c:f>Sheet1!$C$7:$H$7</c:f>
              <c:numCache>
                <c:formatCode>General</c:formatCode>
                <c:ptCount val="6"/>
                <c:pt idx="1">
                  <c:v>3.3000000000000052E-3</c:v>
                </c:pt>
                <c:pt idx="3">
                  <c:v>3.3000000000000052E-3</c:v>
                </c:pt>
                <c:pt idx="4">
                  <c:v>7.4949000000000002E-2</c:v>
                </c:pt>
                <c:pt idx="5">
                  <c:v>0.112314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29-436B-A8B0-FAE44B189C97}"/>
            </c:ext>
          </c:extLst>
        </c:ser>
        <c:ser>
          <c:idx val="2"/>
          <c:order val="2"/>
          <c:tx>
            <c:strRef>
              <c:f>Sheet1!$B$8</c:f>
              <c:strCache>
                <c:ptCount val="1"/>
                <c:pt idx="0">
                  <c:v>Taxa de pod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cat>
            <c:strRef>
              <c:f>Sheet1!$C$5:$H$5</c:f>
              <c:strCache>
                <c:ptCount val="6"/>
                <c:pt idx="0">
                  <c:v>Transport feroviar Bucuresti - Craiova</c:v>
                </c:pt>
                <c:pt idx="1">
                  <c:v>transport rutier Bucuresti - Craiova</c:v>
                </c:pt>
                <c:pt idx="2">
                  <c:v>Transport feroviar Bucuresti - Port Constanta</c:v>
                </c:pt>
                <c:pt idx="3">
                  <c:v>Transport rutier Bucuresti - Port Constanta</c:v>
                </c:pt>
                <c:pt idx="4">
                  <c:v>Transport rutier - Austria - vehicule cu 3 axe si masa &gt;3,5 t, EURO 6</c:v>
                </c:pt>
                <c:pt idx="5">
                  <c:v>Transport rutier - Austria - vehicule cu 4 axe si masa &gt;3,5 t EURO 6</c:v>
                </c:pt>
              </c:strCache>
            </c:strRef>
          </c:cat>
          <c:val>
            <c:numRef>
              <c:f>Sheet1!$C$8:$H$8</c:f>
              <c:numCache>
                <c:formatCode>General</c:formatCode>
                <c:ptCount val="6"/>
                <c:pt idx="3">
                  <c:v>2.5277777777777954E-2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29-436B-A8B0-FAE44B189C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9063680"/>
        <c:axId val="258514944"/>
      </c:barChart>
      <c:catAx>
        <c:axId val="249063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o-RO"/>
          </a:p>
        </c:txPr>
        <c:crossAx val="258514944"/>
        <c:crosses val="autoZero"/>
        <c:auto val="1"/>
        <c:lblAlgn val="ctr"/>
        <c:lblOffset val="100"/>
        <c:noMultiLvlLbl val="0"/>
      </c:catAx>
      <c:valAx>
        <c:axId val="25851494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LEI / TKM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4906368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 w="12700">
      <a:solidFill>
        <a:prstClr val="black"/>
      </a:solidFill>
    </a:ln>
  </c:spPr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ro-RO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TUI, 2018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74184299961902167"/>
          <c:y val="4.99080994838525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o-RO"/>
        </a:p>
      </c:txPr>
    </c:title>
    <c:autoTitleDeleted val="0"/>
    <c:plotArea>
      <c:layout>
        <c:manualLayout>
          <c:layoutTarget val="inner"/>
          <c:xMode val="edge"/>
          <c:yMode val="edge"/>
          <c:x val="6.6243839969327312E-2"/>
          <c:y val="3.3982700022568112E-2"/>
          <c:w val="0.91814081083827304"/>
          <c:h val="0.911979852622336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'61'!$K$3</c:f>
              <c:strCache>
                <c:ptCount val="1"/>
                <c:pt idx="0">
                  <c:v>1 000 gross tonnes</c:v>
                </c:pt>
              </c:strCache>
            </c:strRef>
          </c:tx>
          <c:spPr>
            <a:solidFill>
              <a:srgbClr val="3C3C58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1DD-4FF3-A2D7-FACF0B4CCE08}"/>
              </c:ext>
            </c:extLst>
          </c:dPt>
          <c:cat>
            <c:strRef>
              <c:f>'61'!$A$10:$A$36</c:f>
              <c:strCache>
                <c:ptCount val="27"/>
                <c:pt idx="0">
                  <c:v>LT</c:v>
                </c:pt>
                <c:pt idx="1">
                  <c:v>LV</c:v>
                </c:pt>
                <c:pt idx="2">
                  <c:v>EE</c:v>
                </c:pt>
                <c:pt idx="3">
                  <c:v>FI</c:v>
                </c:pt>
                <c:pt idx="4">
                  <c:v>PL</c:v>
                </c:pt>
                <c:pt idx="5">
                  <c:v>IE</c:v>
                </c:pt>
                <c:pt idx="6">
                  <c:v>HU</c:v>
                </c:pt>
                <c:pt idx="7">
                  <c:v>SE</c:v>
                </c:pt>
                <c:pt idx="8">
                  <c:v>NL</c:v>
                </c:pt>
                <c:pt idx="9">
                  <c:v>SK</c:v>
                </c:pt>
                <c:pt idx="10">
                  <c:v>CZ</c:v>
                </c:pt>
                <c:pt idx="11">
                  <c:v>AT</c:v>
                </c:pt>
                <c:pt idx="12">
                  <c:v>RO</c:v>
                </c:pt>
                <c:pt idx="13">
                  <c:v>IT</c:v>
                </c:pt>
                <c:pt idx="14">
                  <c:v>BE</c:v>
                </c:pt>
                <c:pt idx="15">
                  <c:v>DE</c:v>
                </c:pt>
                <c:pt idx="16">
                  <c:v>FR</c:v>
                </c:pt>
                <c:pt idx="17">
                  <c:v>BG</c:v>
                </c:pt>
                <c:pt idx="18">
                  <c:v>HR</c:v>
                </c:pt>
                <c:pt idx="19">
                  <c:v>LU</c:v>
                </c:pt>
                <c:pt idx="20">
                  <c:v>SI</c:v>
                </c:pt>
                <c:pt idx="21">
                  <c:v>EL</c:v>
                </c:pt>
                <c:pt idx="22">
                  <c:v>PT</c:v>
                </c:pt>
                <c:pt idx="23">
                  <c:v>DK</c:v>
                </c:pt>
                <c:pt idx="24">
                  <c:v>ES</c:v>
                </c:pt>
                <c:pt idx="25">
                  <c:v>NO</c:v>
                </c:pt>
                <c:pt idx="26">
                  <c:v>UK</c:v>
                </c:pt>
              </c:strCache>
            </c:strRef>
          </c:cat>
          <c:val>
            <c:numRef>
              <c:f>'61'!$B$10:$B$36</c:f>
              <c:numCache>
                <c:formatCode>0.00</c:formatCode>
                <c:ptCount val="27"/>
                <c:pt idx="0">
                  <c:v>2.1</c:v>
                </c:pt>
                <c:pt idx="1">
                  <c:v>11.08</c:v>
                </c:pt>
                <c:pt idx="2">
                  <c:v>2.2200000000000002</c:v>
                </c:pt>
                <c:pt idx="3">
                  <c:v>1.35</c:v>
                </c:pt>
                <c:pt idx="4">
                  <c:v>2.76</c:v>
                </c:pt>
                <c:pt idx="5">
                  <c:v>0</c:v>
                </c:pt>
                <c:pt idx="6">
                  <c:v>1.1299999999999999</c:v>
                </c:pt>
                <c:pt idx="7">
                  <c:v>1.2</c:v>
                </c:pt>
                <c:pt idx="8">
                  <c:v>3.02</c:v>
                </c:pt>
                <c:pt idx="9">
                  <c:v>2.91</c:v>
                </c:pt>
                <c:pt idx="10">
                  <c:v>2.2599999999999998</c:v>
                </c:pt>
                <c:pt idx="11">
                  <c:v>2.44</c:v>
                </c:pt>
                <c:pt idx="12">
                  <c:v>3.16</c:v>
                </c:pt>
                <c:pt idx="13">
                  <c:v>2.04</c:v>
                </c:pt>
                <c:pt idx="14">
                  <c:v>1.93</c:v>
                </c:pt>
                <c:pt idx="15">
                  <c:v>1.24</c:v>
                </c:pt>
                <c:pt idx="16">
                  <c:v>2.23</c:v>
                </c:pt>
                <c:pt idx="17">
                  <c:v>1.47</c:v>
                </c:pt>
                <c:pt idx="18">
                  <c:v>1.28</c:v>
                </c:pt>
                <c:pt idx="19">
                  <c:v>0.94</c:v>
                </c:pt>
                <c:pt idx="20">
                  <c:v>0.65</c:v>
                </c:pt>
                <c:pt idx="21">
                  <c:v>1.1599999999999999</c:v>
                </c:pt>
                <c:pt idx="22">
                  <c:v>1.35</c:v>
                </c:pt>
                <c:pt idx="23">
                  <c:v>0.67</c:v>
                </c:pt>
                <c:pt idx="24">
                  <c:v>0.18</c:v>
                </c:pt>
                <c:pt idx="25">
                  <c:v>0.19</c:v>
                </c:pt>
                <c:pt idx="26">
                  <c:v>1.31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DD-4FF3-A2D7-FACF0B4CCE08}"/>
            </c:ext>
          </c:extLst>
        </c:ser>
        <c:ser>
          <c:idx val="1"/>
          <c:order val="1"/>
          <c:tx>
            <c:strRef>
              <c:f>'61'!$K$4</c:f>
              <c:strCache>
                <c:ptCount val="1"/>
                <c:pt idx="0">
                  <c:v>1 600 gross tonnes</c:v>
                </c:pt>
              </c:strCache>
            </c:strRef>
          </c:tx>
          <c:spPr>
            <a:solidFill>
              <a:srgbClr val="2C85A4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DD-4FF3-A2D7-FACF0B4CCE08}"/>
              </c:ext>
            </c:extLst>
          </c:dPt>
          <c:cat>
            <c:strRef>
              <c:f>'61'!$A$10:$A$36</c:f>
              <c:strCache>
                <c:ptCount val="27"/>
                <c:pt idx="0">
                  <c:v>LT</c:v>
                </c:pt>
                <c:pt idx="1">
                  <c:v>LV</c:v>
                </c:pt>
                <c:pt idx="2">
                  <c:v>EE</c:v>
                </c:pt>
                <c:pt idx="3">
                  <c:v>FI</c:v>
                </c:pt>
                <c:pt idx="4">
                  <c:v>PL</c:v>
                </c:pt>
                <c:pt idx="5">
                  <c:v>IE</c:v>
                </c:pt>
                <c:pt idx="6">
                  <c:v>HU</c:v>
                </c:pt>
                <c:pt idx="7">
                  <c:v>SE</c:v>
                </c:pt>
                <c:pt idx="8">
                  <c:v>NL</c:v>
                </c:pt>
                <c:pt idx="9">
                  <c:v>SK</c:v>
                </c:pt>
                <c:pt idx="10">
                  <c:v>CZ</c:v>
                </c:pt>
                <c:pt idx="11">
                  <c:v>AT</c:v>
                </c:pt>
                <c:pt idx="12">
                  <c:v>RO</c:v>
                </c:pt>
                <c:pt idx="13">
                  <c:v>IT</c:v>
                </c:pt>
                <c:pt idx="14">
                  <c:v>BE</c:v>
                </c:pt>
                <c:pt idx="15">
                  <c:v>DE</c:v>
                </c:pt>
                <c:pt idx="16">
                  <c:v>FR</c:v>
                </c:pt>
                <c:pt idx="17">
                  <c:v>BG</c:v>
                </c:pt>
                <c:pt idx="18">
                  <c:v>HR</c:v>
                </c:pt>
                <c:pt idx="19">
                  <c:v>LU</c:v>
                </c:pt>
                <c:pt idx="20">
                  <c:v>SI</c:v>
                </c:pt>
                <c:pt idx="21">
                  <c:v>EL</c:v>
                </c:pt>
                <c:pt idx="22">
                  <c:v>PT</c:v>
                </c:pt>
                <c:pt idx="23">
                  <c:v>DK</c:v>
                </c:pt>
                <c:pt idx="24">
                  <c:v>ES</c:v>
                </c:pt>
                <c:pt idx="25">
                  <c:v>NO</c:v>
                </c:pt>
                <c:pt idx="26">
                  <c:v>UK</c:v>
                </c:pt>
              </c:strCache>
            </c:strRef>
          </c:cat>
          <c:val>
            <c:numRef>
              <c:f>'61'!$C$10:$C$36</c:f>
              <c:numCache>
                <c:formatCode>0.00</c:formatCode>
                <c:ptCount val="27"/>
                <c:pt idx="0">
                  <c:v>3.36</c:v>
                </c:pt>
                <c:pt idx="1">
                  <c:v>11.08</c:v>
                </c:pt>
                <c:pt idx="2">
                  <c:v>3.23</c:v>
                </c:pt>
                <c:pt idx="3">
                  <c:v>2.16</c:v>
                </c:pt>
                <c:pt idx="4">
                  <c:v>3.86</c:v>
                </c:pt>
                <c:pt idx="5">
                  <c:v>5.42</c:v>
                </c:pt>
                <c:pt idx="6">
                  <c:v>1.6</c:v>
                </c:pt>
                <c:pt idx="7">
                  <c:v>1.6</c:v>
                </c:pt>
                <c:pt idx="8">
                  <c:v>3.64</c:v>
                </c:pt>
                <c:pt idx="9">
                  <c:v>3.85</c:v>
                </c:pt>
                <c:pt idx="10">
                  <c:v>3.55</c:v>
                </c:pt>
                <c:pt idx="11">
                  <c:v>3.33</c:v>
                </c:pt>
                <c:pt idx="12">
                  <c:v>3.27</c:v>
                </c:pt>
                <c:pt idx="13">
                  <c:v>2.14</c:v>
                </c:pt>
                <c:pt idx="14">
                  <c:v>2.11</c:v>
                </c:pt>
                <c:pt idx="15">
                  <c:v>1.24</c:v>
                </c:pt>
                <c:pt idx="16">
                  <c:v>0</c:v>
                </c:pt>
                <c:pt idx="17">
                  <c:v>2.15</c:v>
                </c:pt>
                <c:pt idx="18">
                  <c:v>1.91</c:v>
                </c:pt>
                <c:pt idx="19">
                  <c:v>1.1200000000000001</c:v>
                </c:pt>
                <c:pt idx="20">
                  <c:v>1.07</c:v>
                </c:pt>
                <c:pt idx="21">
                  <c:v>1.49</c:v>
                </c:pt>
                <c:pt idx="22">
                  <c:v>1.35</c:v>
                </c:pt>
                <c:pt idx="23">
                  <c:v>0.67</c:v>
                </c:pt>
                <c:pt idx="24">
                  <c:v>0.18</c:v>
                </c:pt>
                <c:pt idx="25">
                  <c:v>1.63</c:v>
                </c:pt>
                <c:pt idx="26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DD-4FF3-A2D7-FACF0B4CCE08}"/>
            </c:ext>
          </c:extLst>
        </c:ser>
        <c:ser>
          <c:idx val="2"/>
          <c:order val="2"/>
          <c:tx>
            <c:strRef>
              <c:f>'61'!$K$5</c:f>
              <c:strCache>
                <c:ptCount val="1"/>
                <c:pt idx="0">
                  <c:v>6 000 gross tonnes</c:v>
                </c:pt>
              </c:strCache>
            </c:strRef>
          </c:tx>
          <c:spPr>
            <a:solidFill>
              <a:srgbClr val="C3E5ED"/>
            </a:solidFill>
            <a:ln>
              <a:noFill/>
            </a:ln>
            <a:effectLst/>
          </c:spPr>
          <c:invertIfNegative val="0"/>
          <c:cat>
            <c:strRef>
              <c:f>'61'!$A$10:$A$36</c:f>
              <c:strCache>
                <c:ptCount val="27"/>
                <c:pt idx="0">
                  <c:v>LT</c:v>
                </c:pt>
                <c:pt idx="1">
                  <c:v>LV</c:v>
                </c:pt>
                <c:pt idx="2">
                  <c:v>EE</c:v>
                </c:pt>
                <c:pt idx="3">
                  <c:v>FI</c:v>
                </c:pt>
                <c:pt idx="4">
                  <c:v>PL</c:v>
                </c:pt>
                <c:pt idx="5">
                  <c:v>IE</c:v>
                </c:pt>
                <c:pt idx="6">
                  <c:v>HU</c:v>
                </c:pt>
                <c:pt idx="7">
                  <c:v>SE</c:v>
                </c:pt>
                <c:pt idx="8">
                  <c:v>NL</c:v>
                </c:pt>
                <c:pt idx="9">
                  <c:v>SK</c:v>
                </c:pt>
                <c:pt idx="10">
                  <c:v>CZ</c:v>
                </c:pt>
                <c:pt idx="11">
                  <c:v>AT</c:v>
                </c:pt>
                <c:pt idx="12">
                  <c:v>RO</c:v>
                </c:pt>
                <c:pt idx="13">
                  <c:v>IT</c:v>
                </c:pt>
                <c:pt idx="14">
                  <c:v>BE</c:v>
                </c:pt>
                <c:pt idx="15">
                  <c:v>DE</c:v>
                </c:pt>
                <c:pt idx="16">
                  <c:v>FR</c:v>
                </c:pt>
                <c:pt idx="17">
                  <c:v>BG</c:v>
                </c:pt>
                <c:pt idx="18">
                  <c:v>HR</c:v>
                </c:pt>
                <c:pt idx="19">
                  <c:v>LU</c:v>
                </c:pt>
                <c:pt idx="20">
                  <c:v>SI</c:v>
                </c:pt>
                <c:pt idx="21">
                  <c:v>EL</c:v>
                </c:pt>
                <c:pt idx="22">
                  <c:v>PT</c:v>
                </c:pt>
                <c:pt idx="23">
                  <c:v>DK</c:v>
                </c:pt>
                <c:pt idx="24">
                  <c:v>ES</c:v>
                </c:pt>
                <c:pt idx="25">
                  <c:v>NO</c:v>
                </c:pt>
                <c:pt idx="26">
                  <c:v>UK</c:v>
                </c:pt>
              </c:strCache>
            </c:strRef>
          </c:cat>
          <c:val>
            <c:numRef>
              <c:f>'61'!$D$10:$D$36</c:f>
              <c:numCache>
                <c:formatCode>0.00</c:formatCode>
                <c:ptCount val="27"/>
                <c:pt idx="0">
                  <c:v>12.6</c:v>
                </c:pt>
                <c:pt idx="1">
                  <c:v>11.08</c:v>
                </c:pt>
                <c:pt idx="2">
                  <c:v>10.62</c:v>
                </c:pt>
                <c:pt idx="3">
                  <c:v>8.1</c:v>
                </c:pt>
                <c:pt idx="4">
                  <c:v>5.84</c:v>
                </c:pt>
                <c:pt idx="5">
                  <c:v>0</c:v>
                </c:pt>
                <c:pt idx="6">
                  <c:v>5.05</c:v>
                </c:pt>
                <c:pt idx="7">
                  <c:v>4.9000000000000004</c:v>
                </c:pt>
                <c:pt idx="8">
                  <c:v>3.94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2.71</c:v>
                </c:pt>
                <c:pt idx="14">
                  <c:v>2.58</c:v>
                </c:pt>
                <c:pt idx="15">
                  <c:v>2.34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1.84</c:v>
                </c:pt>
                <c:pt idx="20">
                  <c:v>1.65</c:v>
                </c:pt>
                <c:pt idx="21">
                  <c:v>0</c:v>
                </c:pt>
                <c:pt idx="22">
                  <c:v>1.35</c:v>
                </c:pt>
                <c:pt idx="23">
                  <c:v>0.67</c:v>
                </c:pt>
                <c:pt idx="24">
                  <c:v>0</c:v>
                </c:pt>
                <c:pt idx="25">
                  <c:v>22.26</c:v>
                </c:pt>
                <c:pt idx="2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DD-4FF3-A2D7-FACF0B4CCE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05201024"/>
        <c:axId val="505202944"/>
      </c:barChart>
      <c:catAx>
        <c:axId val="505201024"/>
        <c:scaling>
          <c:orientation val="minMax"/>
        </c:scaling>
        <c:delete val="0"/>
        <c:axPos val="b"/>
        <c:title>
          <c:tx>
            <c:strRef>
              <c:f>'61'!$D$5</c:f>
              <c:strCache>
                <c:ptCount val="1"/>
              </c:strCache>
            </c:strRef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ro-R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o-RO"/>
          </a:p>
        </c:txPr>
        <c:crossAx val="505202944"/>
        <c:crosses val="autoZero"/>
        <c:auto val="1"/>
        <c:lblAlgn val="ctr"/>
        <c:lblOffset val="100"/>
        <c:noMultiLvlLbl val="0"/>
      </c:catAx>
      <c:valAx>
        <c:axId val="505202944"/>
        <c:scaling>
          <c:orientation val="minMax"/>
          <c:max val="13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strRef>
              <c:f>'61'!$D$4</c:f>
              <c:strCache>
                <c:ptCount val="1"/>
                <c:pt idx="0">
                  <c:v>EUR per train-km</c:v>
                </c:pt>
              </c:strCache>
            </c:strRef>
          </c:tx>
          <c:layout>
            <c:manualLayout>
              <c:xMode val="edge"/>
              <c:yMode val="edge"/>
              <c:x val="1.1356657851843456E-2"/>
              <c:y val="0.364860880098321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ro-RO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o-RO"/>
          </a:p>
        </c:txPr>
        <c:crossAx val="505201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707922907987212"/>
          <c:y val="0.17681558255495786"/>
          <c:w val="0.66099309067742729"/>
          <c:h val="6.64586960475257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o-R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o-R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o-RO" sz="1600" b="1" dirty="0"/>
              <a:t>VOLUMUL TRAFICULUI DE CONTAINERE</a:t>
            </a:r>
          </a:p>
        </c:rich>
      </c:tx>
      <c:layout>
        <c:manualLayout>
          <c:xMode val="edge"/>
          <c:yMode val="edge"/>
          <c:x val="0.37903761631076083"/>
          <c:y val="3.2013318813871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o-RO"/>
        </a:p>
      </c:txPr>
    </c:title>
    <c:autoTitleDeleted val="0"/>
    <c:plotArea>
      <c:layout>
        <c:manualLayout>
          <c:layoutTarget val="inner"/>
          <c:xMode val="edge"/>
          <c:yMode val="edge"/>
          <c:x val="9.3804065468401254E-2"/>
          <c:y val="0.11846938348132015"/>
          <c:w val="0.7763143497058882"/>
          <c:h val="0.67815344557994084"/>
        </c:manualLayout>
      </c:layout>
      <c:lineChart>
        <c:grouping val="standard"/>
        <c:varyColors val="0"/>
        <c:ser>
          <c:idx val="0"/>
          <c:order val="0"/>
          <c:tx>
            <c:strRef>
              <c:f>Foaie2!$B$5</c:f>
              <c:strCache>
                <c:ptCount val="1"/>
                <c:pt idx="0">
                  <c:v>Germania TEU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Foaie2!$C$4:$W$4</c:f>
              <c:numCache>
                <c:formatCode>General</c:formatCode>
                <c:ptCount val="21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</c:numCache>
            </c:numRef>
          </c:cat>
          <c:val>
            <c:numRef>
              <c:f>Foaie2!$C$5:$W$5</c:f>
              <c:numCache>
                <c:formatCode>General</c:formatCode>
                <c:ptCount val="21"/>
                <c:pt idx="0">
                  <c:v>365243</c:v>
                </c:pt>
                <c:pt idx="1">
                  <c:v>464536</c:v>
                </c:pt>
                <c:pt idx="2">
                  <c:v>558902</c:v>
                </c:pt>
                <c:pt idx="3">
                  <c:v>671179</c:v>
                </c:pt>
                <c:pt idx="4">
                  <c:v>659831</c:v>
                </c:pt>
                <c:pt idx="5">
                  <c:v>573509</c:v>
                </c:pt>
                <c:pt idx="6">
                  <c:v>700490</c:v>
                </c:pt>
                <c:pt idx="7">
                  <c:v>745854</c:v>
                </c:pt>
                <c:pt idx="8">
                  <c:v>833802</c:v>
                </c:pt>
                <c:pt idx="9">
                  <c:v>954112</c:v>
                </c:pt>
                <c:pt idx="10">
                  <c:v>1021001</c:v>
                </c:pt>
                <c:pt idx="11">
                  <c:v>1063903</c:v>
                </c:pt>
                <c:pt idx="12">
                  <c:v>992101</c:v>
                </c:pt>
                <c:pt idx="13">
                  <c:v>989595</c:v>
                </c:pt>
                <c:pt idx="14">
                  <c:v>1100009</c:v>
                </c:pt>
                <c:pt idx="15">
                  <c:v>1198081</c:v>
                </c:pt>
                <c:pt idx="16">
                  <c:v>1241112</c:v>
                </c:pt>
                <c:pt idx="17">
                  <c:v>1330597</c:v>
                </c:pt>
                <c:pt idx="18">
                  <c:v>1460073</c:v>
                </c:pt>
                <c:pt idx="19">
                  <c:v>1621264</c:v>
                </c:pt>
                <c:pt idx="20">
                  <c:v>1681125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B9-40FE-B11B-033EFB71F691}"/>
            </c:ext>
          </c:extLst>
        </c:ser>
        <c:ser>
          <c:idx val="1"/>
          <c:order val="1"/>
          <c:tx>
            <c:strRef>
              <c:f>Foaie2!$B$6</c:f>
              <c:strCache>
                <c:ptCount val="1"/>
                <c:pt idx="0">
                  <c:v>România TEU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Foaie2!$C$4:$W$4</c:f>
              <c:numCache>
                <c:formatCode>General</c:formatCode>
                <c:ptCount val="21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</c:numCache>
            </c:numRef>
          </c:cat>
          <c:val>
            <c:numRef>
              <c:f>Foaie2!$C$6:$W$6</c:f>
              <c:numCache>
                <c:formatCode>General</c:formatCode>
                <c:ptCount val="21"/>
                <c:pt idx="0">
                  <c:v>489300</c:v>
                </c:pt>
                <c:pt idx="1">
                  <c:v>575450</c:v>
                </c:pt>
                <c:pt idx="2">
                  <c:v>717400</c:v>
                </c:pt>
                <c:pt idx="3">
                  <c:v>888160</c:v>
                </c:pt>
                <c:pt idx="4">
                  <c:v>922504</c:v>
                </c:pt>
                <c:pt idx="5">
                  <c:v>768352</c:v>
                </c:pt>
                <c:pt idx="6">
                  <c:v>1223755</c:v>
                </c:pt>
                <c:pt idx="7">
                  <c:v>1361086</c:v>
                </c:pt>
                <c:pt idx="8">
                  <c:v>1518888</c:v>
                </c:pt>
                <c:pt idx="9">
                  <c:v>1621307</c:v>
                </c:pt>
                <c:pt idx="10">
                  <c:v>1697609</c:v>
                </c:pt>
                <c:pt idx="11">
                  <c:v>1817091</c:v>
                </c:pt>
                <c:pt idx="12">
                  <c:v>1851800</c:v>
                </c:pt>
                <c:pt idx="13">
                  <c:v>1981000</c:v>
                </c:pt>
                <c:pt idx="14">
                  <c:v>2043600</c:v>
                </c:pt>
                <c:pt idx="15">
                  <c:v>2059200</c:v>
                </c:pt>
                <c:pt idx="16">
                  <c:v>2187900</c:v>
                </c:pt>
                <c:pt idx="17">
                  <c:v>2468750</c:v>
                </c:pt>
                <c:pt idx="18">
                  <c:v>2386900</c:v>
                </c:pt>
                <c:pt idx="19">
                  <c:v>2360000</c:v>
                </c:pt>
                <c:pt idx="20">
                  <c:v>1409400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DB9-40FE-B11B-033EFB71F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71379167"/>
        <c:axId val="881010335"/>
      </c:lineChart>
      <c:catAx>
        <c:axId val="971379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o-RO"/>
          </a:p>
        </c:txPr>
        <c:crossAx val="881010335"/>
        <c:crosses val="autoZero"/>
        <c:auto val="1"/>
        <c:lblAlgn val="ctr"/>
        <c:lblOffset val="100"/>
        <c:noMultiLvlLbl val="0"/>
      </c:catAx>
      <c:valAx>
        <c:axId val="881010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o-RO"/>
          </a:p>
        </c:txPr>
        <c:crossAx val="97137916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o-RO"/>
          </a:p>
        </c:txPr>
      </c:dTable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6652680272279647"/>
          <c:y val="0.41335406544926567"/>
          <c:w val="0.12784704721794191"/>
          <c:h val="0.152544109069699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o-R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o-R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o-RO" b="1" dirty="0"/>
              <a:t>VOLUMUL TRAFICULUI DE CONTAINERE, PE FELURI DE TRAFIC </a:t>
            </a:r>
            <a:r>
              <a:rPr lang="en-US" b="1" dirty="0"/>
              <a:t>[TEU/AN]</a:t>
            </a:r>
            <a:r>
              <a:rPr lang="ro-RO" b="1" dirty="0"/>
              <a:t> </a:t>
            </a:r>
          </a:p>
        </c:rich>
      </c:tx>
      <c:layout>
        <c:manualLayout>
          <c:xMode val="edge"/>
          <c:yMode val="edge"/>
          <c:x val="0.17306625007362364"/>
          <c:y val="4.62962962962962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o-RO"/>
        </a:p>
      </c:txPr>
    </c:title>
    <c:autoTitleDeleted val="0"/>
    <c:plotArea>
      <c:layout>
        <c:manualLayout>
          <c:layoutTarget val="inner"/>
          <c:xMode val="edge"/>
          <c:yMode val="edge"/>
          <c:x val="0.10096827208458387"/>
          <c:y val="0.19027777777777777"/>
          <c:w val="0.88905820616307163"/>
          <c:h val="0.478866287547389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Foaie1!$A$4</c:f>
              <c:strCache>
                <c:ptCount val="1"/>
                <c:pt idx="0">
                  <c:v>National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Foaie1!$B$3:$Q$3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Foaie1!$B$4:$Q$4</c:f>
              <c:numCache>
                <c:formatCode>#,##0</c:formatCode>
                <c:ptCount val="16"/>
                <c:pt idx="0">
                  <c:v>115372</c:v>
                </c:pt>
                <c:pt idx="1">
                  <c:v>68224</c:v>
                </c:pt>
                <c:pt idx="2">
                  <c:v>62357</c:v>
                </c:pt>
                <c:pt idx="3">
                  <c:v>191188</c:v>
                </c:pt>
                <c:pt idx="4">
                  <c:v>110038</c:v>
                </c:pt>
                <c:pt idx="5">
                  <c:v>48664</c:v>
                </c:pt>
                <c:pt idx="6">
                  <c:v>117863</c:v>
                </c:pt>
                <c:pt idx="7">
                  <c:v>198524</c:v>
                </c:pt>
                <c:pt idx="8">
                  <c:v>160404</c:v>
                </c:pt>
                <c:pt idx="9">
                  <c:v>99473</c:v>
                </c:pt>
                <c:pt idx="10">
                  <c:v>107633</c:v>
                </c:pt>
                <c:pt idx="11">
                  <c:v>187222</c:v>
                </c:pt>
                <c:pt idx="12">
                  <c:v>282933</c:v>
                </c:pt>
                <c:pt idx="13">
                  <c:v>328862</c:v>
                </c:pt>
                <c:pt idx="14">
                  <c:v>317010</c:v>
                </c:pt>
                <c:pt idx="15">
                  <c:v>273961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1D-471F-AC83-37491E77661A}"/>
            </c:ext>
          </c:extLst>
        </c:ser>
        <c:ser>
          <c:idx val="1"/>
          <c:order val="1"/>
          <c:tx>
            <c:strRef>
              <c:f>Foaie1!$A$5</c:f>
              <c:strCache>
                <c:ptCount val="1"/>
                <c:pt idx="0">
                  <c:v>Import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Foaie1!$B$3:$Q$3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Foaie1!$B$5:$Q$5</c:f>
              <c:numCache>
                <c:formatCode>#,##0</c:formatCode>
                <c:ptCount val="16"/>
                <c:pt idx="0">
                  <c:v>93885</c:v>
                </c:pt>
                <c:pt idx="1">
                  <c:v>96497</c:v>
                </c:pt>
                <c:pt idx="2">
                  <c:v>267776</c:v>
                </c:pt>
                <c:pt idx="3">
                  <c:v>61513</c:v>
                </c:pt>
                <c:pt idx="4">
                  <c:v>60985</c:v>
                </c:pt>
                <c:pt idx="5">
                  <c:v>56602</c:v>
                </c:pt>
                <c:pt idx="6">
                  <c:v>60508</c:v>
                </c:pt>
                <c:pt idx="7">
                  <c:v>68276</c:v>
                </c:pt>
                <c:pt idx="8">
                  <c:v>62225</c:v>
                </c:pt>
                <c:pt idx="9">
                  <c:v>61257</c:v>
                </c:pt>
                <c:pt idx="10">
                  <c:v>78123</c:v>
                </c:pt>
                <c:pt idx="11">
                  <c:v>72486</c:v>
                </c:pt>
                <c:pt idx="12">
                  <c:v>23488</c:v>
                </c:pt>
                <c:pt idx="13">
                  <c:v>37125</c:v>
                </c:pt>
                <c:pt idx="14">
                  <c:v>18786</c:v>
                </c:pt>
                <c:pt idx="15">
                  <c:v>6302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1D-471F-AC83-37491E77661A}"/>
            </c:ext>
          </c:extLst>
        </c:ser>
        <c:ser>
          <c:idx val="2"/>
          <c:order val="2"/>
          <c:tx>
            <c:strRef>
              <c:f>Foaie1!$A$6</c:f>
              <c:strCache>
                <c:ptCount val="1"/>
                <c:pt idx="0">
                  <c:v>Export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Foaie1!$B$3:$Q$3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Foaie1!$B$6:$Q$6</c:f>
              <c:numCache>
                <c:formatCode>#,##0</c:formatCode>
                <c:ptCount val="16"/>
                <c:pt idx="0">
                  <c:v>90539</c:v>
                </c:pt>
                <c:pt idx="1">
                  <c:v>90918</c:v>
                </c:pt>
                <c:pt idx="2">
                  <c:v>141566</c:v>
                </c:pt>
                <c:pt idx="3">
                  <c:v>60955</c:v>
                </c:pt>
                <c:pt idx="4">
                  <c:v>81146</c:v>
                </c:pt>
                <c:pt idx="5">
                  <c:v>70014</c:v>
                </c:pt>
                <c:pt idx="6">
                  <c:v>65824</c:v>
                </c:pt>
                <c:pt idx="7">
                  <c:v>75276</c:v>
                </c:pt>
                <c:pt idx="8">
                  <c:v>61499</c:v>
                </c:pt>
                <c:pt idx="9">
                  <c:v>71410</c:v>
                </c:pt>
                <c:pt idx="10">
                  <c:v>74576</c:v>
                </c:pt>
                <c:pt idx="11">
                  <c:v>68203</c:v>
                </c:pt>
                <c:pt idx="12">
                  <c:v>22354</c:v>
                </c:pt>
                <c:pt idx="13">
                  <c:v>29657</c:v>
                </c:pt>
                <c:pt idx="14">
                  <c:v>24752</c:v>
                </c:pt>
                <c:pt idx="15">
                  <c:v>6647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1D-471F-AC83-37491E77661A}"/>
            </c:ext>
          </c:extLst>
        </c:ser>
        <c:ser>
          <c:idx val="3"/>
          <c:order val="3"/>
          <c:tx>
            <c:strRef>
              <c:f>Foaie1!$A$7</c:f>
              <c:strCache>
                <c:ptCount val="1"/>
                <c:pt idx="0">
                  <c:v>Tranzit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Foaie1!$B$3:$Q$3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Foaie1!$B$7:$Q$7</c:f>
              <c:numCache>
                <c:formatCode>#,##0</c:formatCode>
                <c:ptCount val="16"/>
                <c:pt idx="0">
                  <c:v>27591</c:v>
                </c:pt>
                <c:pt idx="1">
                  <c:v>93559</c:v>
                </c:pt>
                <c:pt idx="2">
                  <c:v>52094</c:v>
                </c:pt>
                <c:pt idx="3">
                  <c:v>7267</c:v>
                </c:pt>
                <c:pt idx="4">
                  <c:v>8767</c:v>
                </c:pt>
                <c:pt idx="5">
                  <c:v>5958</c:v>
                </c:pt>
                <c:pt idx="6">
                  <c:v>6586</c:v>
                </c:pt>
                <c:pt idx="7">
                  <c:v>4988</c:v>
                </c:pt>
                <c:pt idx="8">
                  <c:v>2287</c:v>
                </c:pt>
                <c:pt idx="9">
                  <c:v>1269</c:v>
                </c:pt>
                <c:pt idx="10">
                  <c:v>374</c:v>
                </c:pt>
                <c:pt idx="11">
                  <c:v>215</c:v>
                </c:pt>
                <c:pt idx="12">
                  <c:v>75</c:v>
                </c:pt>
                <c:pt idx="13">
                  <c:v>22405</c:v>
                </c:pt>
                <c:pt idx="14">
                  <c:v>46135</c:v>
                </c:pt>
                <c:pt idx="15">
                  <c:v>57302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1D-471F-AC83-37491E7766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942105439"/>
        <c:axId val="942105855"/>
      </c:barChart>
      <c:catAx>
        <c:axId val="94210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o-RO"/>
          </a:p>
        </c:txPr>
        <c:crossAx val="942105855"/>
        <c:crosses val="autoZero"/>
        <c:auto val="1"/>
        <c:lblAlgn val="ctr"/>
        <c:lblOffset val="100"/>
        <c:noMultiLvlLbl val="0"/>
      </c:catAx>
      <c:valAx>
        <c:axId val="942105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o-RO"/>
          </a:p>
        </c:txPr>
        <c:crossAx val="94210543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o-RO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o-R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o-RO" b="1" dirty="0">
                <a:solidFill>
                  <a:schemeClr val="tx1"/>
                </a:solidFill>
              </a:rPr>
              <a:t>COMPARAȚIE PRIVIND FELUL TRAFICULUI DE CONTAINERE, IN 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o-RO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Data!$H$12</c:f>
              <c:strCache>
                <c:ptCount val="1"/>
                <c:pt idx="0">
                  <c:v>National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Data!$G$13:$G$17</c:f>
              <c:strCache>
                <c:ptCount val="5"/>
                <c:pt idx="0">
                  <c:v>Bulgaria</c:v>
                </c:pt>
                <c:pt idx="1">
                  <c:v>Germania</c:v>
                </c:pt>
                <c:pt idx="2">
                  <c:v>Ungaria</c:v>
                </c:pt>
                <c:pt idx="3">
                  <c:v>Romania</c:v>
                </c:pt>
                <c:pt idx="4">
                  <c:v>Slovacia</c:v>
                </c:pt>
              </c:strCache>
            </c:strRef>
          </c:cat>
          <c:val>
            <c:numRef>
              <c:f>Data!$H$13:$H$17</c:f>
              <c:numCache>
                <c:formatCode>0.00%</c:formatCode>
                <c:ptCount val="5"/>
                <c:pt idx="0">
                  <c:v>5.4996921814077573E-2</c:v>
                </c:pt>
                <c:pt idx="1">
                  <c:v>0.60599572154428405</c:v>
                </c:pt>
                <c:pt idx="2">
                  <c:v>1.2883450870941214E-3</c:v>
                </c:pt>
                <c:pt idx="3">
                  <c:v>0.79590775452337514</c:v>
                </c:pt>
                <c:pt idx="4">
                  <c:v>7.952233653298714E-2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EE-4501-AB6C-71E27C948F3F}"/>
            </c:ext>
          </c:extLst>
        </c:ser>
        <c:ser>
          <c:idx val="1"/>
          <c:order val="1"/>
          <c:tx>
            <c:strRef>
              <c:f>Data!$I$12</c:f>
              <c:strCache>
                <c:ptCount val="1"/>
                <c:pt idx="0">
                  <c:v>Import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Data!$G$13:$G$17</c:f>
              <c:strCache>
                <c:ptCount val="5"/>
                <c:pt idx="0">
                  <c:v>Bulgaria</c:v>
                </c:pt>
                <c:pt idx="1">
                  <c:v>Germania</c:v>
                </c:pt>
                <c:pt idx="2">
                  <c:v>Ungaria</c:v>
                </c:pt>
                <c:pt idx="3">
                  <c:v>Romania</c:v>
                </c:pt>
                <c:pt idx="4">
                  <c:v>Slovacia</c:v>
                </c:pt>
              </c:strCache>
            </c:strRef>
          </c:cat>
          <c:val>
            <c:numRef>
              <c:f>Data!$I$13:$I$17</c:f>
              <c:numCache>
                <c:formatCode>0.00%</c:formatCode>
                <c:ptCount val="5"/>
                <c:pt idx="0">
                  <c:v>0.23743074081674534</c:v>
                </c:pt>
                <c:pt idx="1">
                  <c:v>0.18406044807094768</c:v>
                </c:pt>
                <c:pt idx="2">
                  <c:v>0.40141294325799298</c:v>
                </c:pt>
                <c:pt idx="3">
                  <c:v>1.8308484306183398E-2</c:v>
                </c:pt>
                <c:pt idx="4">
                  <c:v>0.42569054863123235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EE-4501-AB6C-71E27C948F3F}"/>
            </c:ext>
          </c:extLst>
        </c:ser>
        <c:ser>
          <c:idx val="2"/>
          <c:order val="2"/>
          <c:tx>
            <c:strRef>
              <c:f>Data!$J$12</c:f>
              <c:strCache>
                <c:ptCount val="1"/>
                <c:pt idx="0">
                  <c:v>Export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Data!$G$13:$G$17</c:f>
              <c:strCache>
                <c:ptCount val="5"/>
                <c:pt idx="0">
                  <c:v>Bulgaria</c:v>
                </c:pt>
                <c:pt idx="1">
                  <c:v>Germania</c:v>
                </c:pt>
                <c:pt idx="2">
                  <c:v>Ungaria</c:v>
                </c:pt>
                <c:pt idx="3">
                  <c:v>Romania</c:v>
                </c:pt>
                <c:pt idx="4">
                  <c:v>Slovacia</c:v>
                </c:pt>
              </c:strCache>
            </c:strRef>
          </c:cat>
          <c:val>
            <c:numRef>
              <c:f>Data!$J$13:$J$17</c:f>
              <c:numCache>
                <c:formatCode>0.00%</c:formatCode>
                <c:ptCount val="5"/>
                <c:pt idx="0">
                  <c:v>0.24007285040016416</c:v>
                </c:pt>
                <c:pt idx="1">
                  <c:v>0.17411375996577461</c:v>
                </c:pt>
                <c:pt idx="2">
                  <c:v>0.39552443370131324</c:v>
                </c:pt>
                <c:pt idx="3">
                  <c:v>1.9310773593018256E-2</c:v>
                </c:pt>
                <c:pt idx="4">
                  <c:v>0.43485616063301652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EE-4501-AB6C-71E27C948F3F}"/>
            </c:ext>
          </c:extLst>
        </c:ser>
        <c:ser>
          <c:idx val="3"/>
          <c:order val="3"/>
          <c:tx>
            <c:strRef>
              <c:f>Data!$K$12</c:f>
              <c:strCache>
                <c:ptCount val="1"/>
                <c:pt idx="0">
                  <c:v>Tranzit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Data!$G$13:$G$17</c:f>
              <c:strCache>
                <c:ptCount val="5"/>
                <c:pt idx="0">
                  <c:v>Bulgaria</c:v>
                </c:pt>
                <c:pt idx="1">
                  <c:v>Germania</c:v>
                </c:pt>
                <c:pt idx="2">
                  <c:v>Ungaria</c:v>
                </c:pt>
                <c:pt idx="3">
                  <c:v>Romania</c:v>
                </c:pt>
                <c:pt idx="4">
                  <c:v>Slovacia</c:v>
                </c:pt>
              </c:strCache>
            </c:strRef>
          </c:cat>
          <c:val>
            <c:numRef>
              <c:f>Data!$K$13:$K$17</c:f>
              <c:numCache>
                <c:formatCode>0.00%</c:formatCode>
                <c:ptCount val="5"/>
                <c:pt idx="0">
                  <c:v>0.46749948696901295</c:v>
                </c:pt>
                <c:pt idx="1">
                  <c:v>3.5830070418993644E-2</c:v>
                </c:pt>
                <c:pt idx="2">
                  <c:v>0.20177427795359965</c:v>
                </c:pt>
                <c:pt idx="3">
                  <c:v>0.16647298757742321</c:v>
                </c:pt>
                <c:pt idx="4">
                  <c:v>5.9930954202764009E-2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EE-4501-AB6C-71E27C948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72102271"/>
        <c:axId val="972108927"/>
      </c:barChart>
      <c:catAx>
        <c:axId val="972102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o-RO"/>
          </a:p>
        </c:txPr>
        <c:crossAx val="972108927"/>
        <c:crosses val="autoZero"/>
        <c:auto val="1"/>
        <c:lblAlgn val="ctr"/>
        <c:lblOffset val="100"/>
        <c:noMultiLvlLbl val="0"/>
      </c:catAx>
      <c:valAx>
        <c:axId val="972108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o-RO"/>
          </a:p>
        </c:txPr>
        <c:crossAx val="9721022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o-R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o-R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PONDEREA CONTAINERELOR INCARCATE SI GOALE</a:t>
            </a:r>
            <a:endParaRPr lang="ro-RO" b="1"/>
          </a:p>
        </c:rich>
      </c:tx>
      <c:layout>
        <c:manualLayout>
          <c:xMode val="edge"/>
          <c:yMode val="edge"/>
          <c:x val="0.52288527845562593"/>
          <c:y val="5.09259259259259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o-RO"/>
        </a:p>
      </c:txPr>
    </c:title>
    <c:autoTitleDeleted val="0"/>
    <c:plotArea>
      <c:layout>
        <c:manualLayout>
          <c:layoutTarget val="inner"/>
          <c:xMode val="edge"/>
          <c:yMode val="edge"/>
          <c:x val="4.367337160019364E-2"/>
          <c:y val="4.6712962962962977E-2"/>
          <c:w val="0.94482516457713805"/>
          <c:h val="0.739984324876057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Data!$A$34:$B$34</c:f>
              <c:strCache>
                <c:ptCount val="2"/>
                <c:pt idx="0">
                  <c:v>National</c:v>
                </c:pt>
                <c:pt idx="1">
                  <c:v>TEU inc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Data!$C$33:$R$33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Data!$C$34:$R$34</c:f>
              <c:numCache>
                <c:formatCode>0.00%</c:formatCode>
                <c:ptCount val="16"/>
                <c:pt idx="0">
                  <c:v>0.1583050029475819</c:v>
                </c:pt>
                <c:pt idx="1">
                  <c:v>8.475707191908316E-2</c:v>
                </c:pt>
                <c:pt idx="2">
                  <c:v>6.7037932923884047E-2</c:v>
                </c:pt>
                <c:pt idx="3">
                  <c:v>0.44524699071116747</c:v>
                </c:pt>
                <c:pt idx="4">
                  <c:v>0.24686513167979887</c:v>
                </c:pt>
                <c:pt idx="5">
                  <c:v>0.18311833059292201</c:v>
                </c:pt>
                <c:pt idx="6">
                  <c:v>0.32531571371036883</c:v>
                </c:pt>
                <c:pt idx="7">
                  <c:v>0.36123596800590091</c:v>
                </c:pt>
                <c:pt idx="8">
                  <c:v>0.31934430808442293</c:v>
                </c:pt>
                <c:pt idx="9">
                  <c:v>0.26337459138250879</c:v>
                </c:pt>
                <c:pt idx="10">
                  <c:v>0.21445996639893214</c:v>
                </c:pt>
                <c:pt idx="11">
                  <c:v>0.32450034437990283</c:v>
                </c:pt>
                <c:pt idx="12">
                  <c:v>0.50281283259844911</c:v>
                </c:pt>
                <c:pt idx="13">
                  <c:v>0.46002262892627421</c:v>
                </c:pt>
                <c:pt idx="14">
                  <c:v>0.47254741407927059</c:v>
                </c:pt>
                <c:pt idx="15">
                  <c:v>0.52994956596516096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19-4E4D-AE07-32183F78756E}"/>
            </c:ext>
          </c:extLst>
        </c:ser>
        <c:ser>
          <c:idx val="1"/>
          <c:order val="1"/>
          <c:tx>
            <c:strRef>
              <c:f>Data!$A$35:$B$35</c:f>
              <c:strCache>
                <c:ptCount val="2"/>
                <c:pt idx="0">
                  <c:v>National</c:v>
                </c:pt>
                <c:pt idx="1">
                  <c:v>TEU gol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Data!$C$33:$R$33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Data!$C$35:$R$35</c:f>
              <c:numCache>
                <c:formatCode>0.00%</c:formatCode>
                <c:ptCount val="16"/>
                <c:pt idx="0">
                  <c:v>0.19409750539880935</c:v>
                </c:pt>
                <c:pt idx="1">
                  <c:v>0.11061632655398942</c:v>
                </c:pt>
                <c:pt idx="2">
                  <c:v>5.2011004347137131E-2</c:v>
                </c:pt>
                <c:pt idx="3">
                  <c:v>0.15049715975483216</c:v>
                </c:pt>
                <c:pt idx="4">
                  <c:v>0.17483980746236624</c:v>
                </c:pt>
                <c:pt idx="5">
                  <c:v>8.5390481024950615E-2</c:v>
                </c:pt>
                <c:pt idx="6">
                  <c:v>0.14466805698996335</c:v>
                </c:pt>
                <c:pt idx="7">
                  <c:v>0.21077380540764815</c:v>
                </c:pt>
                <c:pt idx="8">
                  <c:v>0.24069619258767871</c:v>
                </c:pt>
                <c:pt idx="9">
                  <c:v>0.16280006340800912</c:v>
                </c:pt>
                <c:pt idx="10">
                  <c:v>0.19839205848733824</c:v>
                </c:pt>
                <c:pt idx="11">
                  <c:v>0.24607925004419035</c:v>
                </c:pt>
                <c:pt idx="12">
                  <c:v>0.35755815721453549</c:v>
                </c:pt>
                <c:pt idx="13">
                  <c:v>0.32663635124112245</c:v>
                </c:pt>
                <c:pt idx="14">
                  <c:v>0.30695406495968602</c:v>
                </c:pt>
                <c:pt idx="15">
                  <c:v>0.26595818855821413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19-4E4D-AE07-32183F78756E}"/>
            </c:ext>
          </c:extLst>
        </c:ser>
        <c:ser>
          <c:idx val="2"/>
          <c:order val="2"/>
          <c:tx>
            <c:strRef>
              <c:f>Data!$A$36:$B$36</c:f>
              <c:strCache>
                <c:ptCount val="2"/>
                <c:pt idx="0">
                  <c:v>Import</c:v>
                </c:pt>
                <c:pt idx="1">
                  <c:v>TEU inc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Data!$C$33:$R$33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Data!$C$36:$R$36</c:f>
              <c:numCache>
                <c:formatCode>0.00%</c:formatCode>
                <c:ptCount val="16"/>
                <c:pt idx="0">
                  <c:v>0.19266495004383191</c:v>
                </c:pt>
                <c:pt idx="1">
                  <c:v>0.18545925234394239</c:v>
                </c:pt>
                <c:pt idx="2">
                  <c:v>0.36534852508529131</c:v>
                </c:pt>
                <c:pt idx="3">
                  <c:v>0.1200256759409578</c:v>
                </c:pt>
                <c:pt idx="4">
                  <c:v>0.16855857374988503</c:v>
                </c:pt>
                <c:pt idx="5">
                  <c:v>0.19282380074818747</c:v>
                </c:pt>
                <c:pt idx="6">
                  <c:v>0.14123877008226302</c:v>
                </c:pt>
                <c:pt idx="7">
                  <c:v>6.3717354724200717E-2</c:v>
                </c:pt>
                <c:pt idx="8">
                  <c:v>6.5433025504949116E-2</c:v>
                </c:pt>
                <c:pt idx="9">
                  <c:v>6.7499539435068909E-2</c:v>
                </c:pt>
                <c:pt idx="10">
                  <c:v>6.4540133330264746E-2</c:v>
                </c:pt>
                <c:pt idx="11">
                  <c:v>5.6962874017907755E-2</c:v>
                </c:pt>
                <c:pt idx="12">
                  <c:v>3.937357457807511E-2</c:v>
                </c:pt>
                <c:pt idx="13">
                  <c:v>4.4791400051190172E-2</c:v>
                </c:pt>
                <c:pt idx="14">
                  <c:v>2.2853180487013226E-2</c:v>
                </c:pt>
                <c:pt idx="15">
                  <c:v>1.0792767248091292E-2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19-4E4D-AE07-32183F78756E}"/>
            </c:ext>
          </c:extLst>
        </c:ser>
        <c:ser>
          <c:idx val="3"/>
          <c:order val="3"/>
          <c:tx>
            <c:strRef>
              <c:f>Data!$A$37:$B$37</c:f>
              <c:strCache>
                <c:ptCount val="2"/>
                <c:pt idx="0">
                  <c:v>Import</c:v>
                </c:pt>
                <c:pt idx="1">
                  <c:v>TEU gol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Data!$C$33:$R$33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Data!$C$37:$R$37</c:f>
              <c:numCache>
                <c:formatCode>0.00%</c:formatCode>
                <c:ptCount val="16"/>
                <c:pt idx="0">
                  <c:v>9.4105752519189831E-2</c:v>
                </c:pt>
                <c:pt idx="1">
                  <c:v>9.0879672850359972E-2</c:v>
                </c:pt>
                <c:pt idx="2">
                  <c:v>0.14587632900783326</c:v>
                </c:pt>
                <c:pt idx="3">
                  <c:v>7.1649585726171069E-2</c:v>
                </c:pt>
                <c:pt idx="4">
                  <c:v>6.5157739828923561E-2</c:v>
                </c:pt>
                <c:pt idx="5">
                  <c:v>0.11948377271874552</c:v>
                </c:pt>
                <c:pt idx="6">
                  <c:v>0.10003947667486772</c:v>
                </c:pt>
                <c:pt idx="7">
                  <c:v>0.13300716870663623</c:v>
                </c:pt>
                <c:pt idx="8">
                  <c:v>0.15182165738526265</c:v>
                </c:pt>
                <c:pt idx="9">
                  <c:v>0.19494535343538597</c:v>
                </c:pt>
                <c:pt idx="10">
                  <c:v>0.23511925310503018</c:v>
                </c:pt>
                <c:pt idx="11">
                  <c:v>0.16394616702120526</c:v>
                </c:pt>
                <c:pt idx="12">
                  <c:v>3.2051087121788051E-2</c:v>
                </c:pt>
                <c:pt idx="13">
                  <c:v>4.4013979222531328E-2</c:v>
                </c:pt>
                <c:pt idx="14">
                  <c:v>2.334004617847316E-2</c:v>
                </c:pt>
                <c:pt idx="15">
                  <c:v>7.5157170580921057E-3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19-4E4D-AE07-32183F78756E}"/>
            </c:ext>
          </c:extLst>
        </c:ser>
        <c:ser>
          <c:idx val="4"/>
          <c:order val="4"/>
          <c:tx>
            <c:strRef>
              <c:f>Data!$A$38:$B$38</c:f>
              <c:strCache>
                <c:ptCount val="2"/>
                <c:pt idx="0">
                  <c:v>Export</c:v>
                </c:pt>
                <c:pt idx="1">
                  <c:v>TEU inc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Data!$C$33:$R$33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Data!$C$38:$R$38</c:f>
              <c:numCache>
                <c:formatCode>0.00%</c:formatCode>
                <c:ptCount val="16"/>
                <c:pt idx="0">
                  <c:v>0.16370533955227301</c:v>
                </c:pt>
                <c:pt idx="1">
                  <c:v>0.14900428982983865</c:v>
                </c:pt>
                <c:pt idx="2">
                  <c:v>0.1850883841517546</c:v>
                </c:pt>
                <c:pt idx="3">
                  <c:v>9.946934311345712E-2</c:v>
                </c:pt>
                <c:pt idx="4">
                  <c:v>0.19041834012938039</c:v>
                </c:pt>
                <c:pt idx="5">
                  <c:v>0.15041547578322426</c:v>
                </c:pt>
                <c:pt idx="6">
                  <c:v>0.17238945534151312</c:v>
                </c:pt>
                <c:pt idx="7">
                  <c:v>0.13923368600603922</c:v>
                </c:pt>
                <c:pt idx="8">
                  <c:v>0.15021210481294625</c:v>
                </c:pt>
                <c:pt idx="9">
                  <c:v>0.23234322583962058</c:v>
                </c:pt>
                <c:pt idx="10">
                  <c:v>0.20113844713968992</c:v>
                </c:pt>
                <c:pt idx="11">
                  <c:v>0.14524298592613813</c:v>
                </c:pt>
                <c:pt idx="12">
                  <c:v>5.9449597080735897E-2</c:v>
                </c:pt>
                <c:pt idx="13">
                  <c:v>6.4081004858282165E-2</c:v>
                </c:pt>
                <c:pt idx="14">
                  <c:v>5.5330564592077858E-2</c:v>
                </c:pt>
                <c:pt idx="15">
                  <c:v>1.2864165107549999E-2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19-4E4D-AE07-32183F78756E}"/>
            </c:ext>
          </c:extLst>
        </c:ser>
        <c:ser>
          <c:idx val="5"/>
          <c:order val="5"/>
          <c:tx>
            <c:strRef>
              <c:f>Data!$A$39:$B$39</c:f>
              <c:strCache>
                <c:ptCount val="2"/>
                <c:pt idx="0">
                  <c:v>Export</c:v>
                </c:pt>
                <c:pt idx="1">
                  <c:v>TEU gol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Data!$C$33:$R$33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Data!$C$39:$R$39</c:f>
              <c:numCache>
                <c:formatCode>0.00%</c:formatCode>
                <c:ptCount val="16"/>
                <c:pt idx="0">
                  <c:v>0.11284504271702908</c:v>
                </c:pt>
                <c:pt idx="1">
                  <c:v>0.11135802610553325</c:v>
                </c:pt>
                <c:pt idx="2">
                  <c:v>8.5182505302667272E-2</c:v>
                </c:pt>
                <c:pt idx="3">
                  <c:v>9.0467183716966382E-2</c:v>
                </c:pt>
                <c:pt idx="4">
                  <c:v>0.1205621301775148</c:v>
                </c:pt>
                <c:pt idx="5">
                  <c:v>0.23589423851510169</c:v>
                </c:pt>
                <c:pt idx="6">
                  <c:v>9.0086569556704854E-2</c:v>
                </c:pt>
                <c:pt idx="7">
                  <c:v>7.7660028121614461E-2</c:v>
                </c:pt>
                <c:pt idx="8">
                  <c:v>6.450779463366095E-2</c:v>
                </c:pt>
                <c:pt idx="9">
                  <c:v>7.3600418150114172E-2</c:v>
                </c:pt>
                <c:pt idx="10">
                  <c:v>8.4915575399108573E-2</c:v>
                </c:pt>
                <c:pt idx="11">
                  <c:v>6.261314251232758E-2</c:v>
                </c:pt>
                <c:pt idx="12">
                  <c:v>8.5266838984339368E-3</c:v>
                </c:pt>
                <c:pt idx="13">
                  <c:v>6.8604398049032529E-3</c:v>
                </c:pt>
                <c:pt idx="14">
                  <c:v>5.5325646756810591E-3</c:v>
                </c:pt>
                <c:pt idx="15">
                  <c:v>6.446608485468258E-3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B19-4E4D-AE07-32183F78756E}"/>
            </c:ext>
          </c:extLst>
        </c:ser>
        <c:ser>
          <c:idx val="6"/>
          <c:order val="6"/>
          <c:tx>
            <c:strRef>
              <c:f>Data!$A$40:$B$40</c:f>
              <c:strCache>
                <c:ptCount val="2"/>
                <c:pt idx="0">
                  <c:v>Tranzit</c:v>
                </c:pt>
                <c:pt idx="1">
                  <c:v>TEU inc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Data!$C$33:$R$33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Data!$C$40:$R$40</c:f>
              <c:numCache>
                <c:formatCode>0.00%</c:formatCode>
                <c:ptCount val="16"/>
                <c:pt idx="0">
                  <c:v>5.5982674938222961E-2</c:v>
                </c:pt>
                <c:pt idx="1">
                  <c:v>0.20311399263455118</c:v>
                </c:pt>
                <c:pt idx="2">
                  <c:v>6.126084159200295E-2</c:v>
                </c:pt>
                <c:pt idx="3">
                  <c:v>1.5673541628365682E-2</c:v>
                </c:pt>
                <c:pt idx="4">
                  <c:v>2.3446362326394212E-2</c:v>
                </c:pt>
                <c:pt idx="5">
                  <c:v>2.1673159050530241E-2</c:v>
                </c:pt>
                <c:pt idx="6">
                  <c:v>1.8669675932387223E-2</c:v>
                </c:pt>
                <c:pt idx="7">
                  <c:v>9.7330751676924145E-3</c:v>
                </c:pt>
                <c:pt idx="8">
                  <c:v>7.1574463627952448E-3</c:v>
                </c:pt>
                <c:pt idx="9">
                  <c:v>3.1575474810311512E-3</c:v>
                </c:pt>
                <c:pt idx="10">
                  <c:v>8.9372703351668159E-4</c:v>
                </c:pt>
                <c:pt idx="11">
                  <c:v>4.2666536635316922E-4</c:v>
                </c:pt>
                <c:pt idx="12">
                  <c:v>2.2806750798236278E-4</c:v>
                </c:pt>
                <c:pt idx="13">
                  <c:v>4.2538075680123619E-2</c:v>
                </c:pt>
                <c:pt idx="14">
                  <c:v>9.9573869574090881E-2</c:v>
                </c:pt>
                <c:pt idx="15">
                  <c:v>0.14579968159157727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19-4E4D-AE07-32183F78756E}"/>
            </c:ext>
          </c:extLst>
        </c:ser>
        <c:ser>
          <c:idx val="7"/>
          <c:order val="7"/>
          <c:tx>
            <c:strRef>
              <c:f>Data!$A$41:$B$41</c:f>
              <c:strCache>
                <c:ptCount val="2"/>
                <c:pt idx="0">
                  <c:v>Tranzit</c:v>
                </c:pt>
                <c:pt idx="1">
                  <c:v>TEU gol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Data!$C$33:$R$33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Data!$C$41:$R$41</c:f>
              <c:numCache>
                <c:formatCode>0.00%</c:formatCode>
                <c:ptCount val="16"/>
                <c:pt idx="0">
                  <c:v>2.8293731883061942E-2</c:v>
                </c:pt>
                <c:pt idx="1">
                  <c:v>6.4811367762701966E-2</c:v>
                </c:pt>
                <c:pt idx="2">
                  <c:v>3.8194477589429413E-2</c:v>
                </c:pt>
                <c:pt idx="3">
                  <c:v>6.9705194080823124E-3</c:v>
                </c:pt>
                <c:pt idx="4">
                  <c:v>1.0151914645736886E-2</c:v>
                </c:pt>
                <c:pt idx="5">
                  <c:v>1.1200741566338185E-2</c:v>
                </c:pt>
                <c:pt idx="6">
                  <c:v>7.5922817119319251E-3</c:v>
                </c:pt>
                <c:pt idx="7">
                  <c:v>4.6389138602678471E-3</c:v>
                </c:pt>
                <c:pt idx="8">
                  <c:v>8.2747062828413312E-4</c:v>
                </c:pt>
                <c:pt idx="9">
                  <c:v>2.2792608682612923E-3</c:v>
                </c:pt>
                <c:pt idx="10">
                  <c:v>5.4083910611953698E-4</c:v>
                </c:pt>
                <c:pt idx="11">
                  <c:v>2.2857073197491207E-4</c:v>
                </c:pt>
                <c:pt idx="12">
                  <c:v>0</c:v>
                </c:pt>
                <c:pt idx="13">
                  <c:v>1.1056120215572816E-2</c:v>
                </c:pt>
                <c:pt idx="14">
                  <c:v>1.3868295453707187E-2</c:v>
                </c:pt>
                <c:pt idx="15">
                  <c:v>2.0673305985845932E-2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B19-4E4D-AE07-32183F78756E}"/>
            </c:ext>
          </c:extLst>
        </c:ser>
        <c:ser>
          <c:idx val="8"/>
          <c:order val="8"/>
          <c:tx>
            <c:strRef>
              <c:f>Data!$A$42:$B$42</c:f>
              <c:strCache>
                <c:ptCount val="2"/>
                <c:pt idx="0">
                  <c:v>TOTAL</c:v>
                </c:pt>
                <c:pt idx="1">
                  <c:v>TEU inc</c:v>
                </c:pt>
              </c:strCache>
            </c:strRef>
          </c:tx>
          <c:spPr>
            <a:pattFill prst="wdDnDiag">
              <a:fgClr>
                <a:srgbClr val="FF0000"/>
              </a:fgClr>
              <a:bgClr>
                <a:schemeClr val="bg1"/>
              </a:bgClr>
            </a:pattFill>
            <a:ln>
              <a:solidFill>
                <a:srgbClr val="FF0000"/>
              </a:solidFill>
            </a:ln>
            <a:effectLst/>
          </c:spPr>
          <c:invertIfNegative val="0"/>
          <c:cat>
            <c:strRef>
              <c:f>Data!$C$33:$R$33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Data!$C$42:$R$42</c:f>
              <c:numCache>
                <c:formatCode>0.00%</c:formatCode>
                <c:ptCount val="16"/>
                <c:pt idx="0">
                  <c:v>0.57065796748190978</c:v>
                </c:pt>
                <c:pt idx="1">
                  <c:v>0.62233460672741536</c:v>
                </c:pt>
                <c:pt idx="2">
                  <c:v>0.67873568375293292</c:v>
                </c:pt>
                <c:pt idx="3">
                  <c:v>0.68041555139394805</c:v>
                </c:pt>
                <c:pt idx="4">
                  <c:v>0.62928840788545848</c:v>
                </c:pt>
                <c:pt idx="5">
                  <c:v>0.54803076617486401</c:v>
                </c:pt>
                <c:pt idx="6">
                  <c:v>0.65761361506653215</c:v>
                </c:pt>
                <c:pt idx="7">
                  <c:v>0.5739200839038332</c:v>
                </c:pt>
                <c:pt idx="8">
                  <c:v>0.54214688476511352</c:v>
                </c:pt>
                <c:pt idx="9">
                  <c:v>0.56637490413822944</c:v>
                </c:pt>
                <c:pt idx="10">
                  <c:v>0.4810322739024035</c:v>
                </c:pt>
                <c:pt idx="11">
                  <c:v>0.52713286969030193</c:v>
                </c:pt>
                <c:pt idx="12">
                  <c:v>0.60186407176524248</c:v>
                </c:pt>
                <c:pt idx="13">
                  <c:v>0.61143310951587015</c:v>
                </c:pt>
                <c:pt idx="14">
                  <c:v>0.65030502873245255</c:v>
                </c:pt>
                <c:pt idx="15">
                  <c:v>0.69940617991237952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B19-4E4D-AE07-32183F78756E}"/>
            </c:ext>
          </c:extLst>
        </c:ser>
        <c:ser>
          <c:idx val="9"/>
          <c:order val="9"/>
          <c:tx>
            <c:strRef>
              <c:f>Data!$A$43:$B$43</c:f>
              <c:strCache>
                <c:ptCount val="2"/>
                <c:pt idx="0">
                  <c:v>TOTAL</c:v>
                </c:pt>
                <c:pt idx="1">
                  <c:v>TEU gol</c:v>
                </c:pt>
              </c:strCache>
            </c:strRef>
          </c:tx>
          <c:spPr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strRef>
              <c:f>Data!$C$33:$R$33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Data!$C$43:$R$43</c:f>
              <c:numCache>
                <c:formatCode>0.00%</c:formatCode>
                <c:ptCount val="16"/>
                <c:pt idx="0">
                  <c:v>0.42934203251809022</c:v>
                </c:pt>
                <c:pt idx="1">
                  <c:v>0.37766539327258458</c:v>
                </c:pt>
                <c:pt idx="2">
                  <c:v>0.32126431624706708</c:v>
                </c:pt>
                <c:pt idx="3">
                  <c:v>0.3195844486060519</c:v>
                </c:pt>
                <c:pt idx="4">
                  <c:v>0.37071159211454147</c:v>
                </c:pt>
                <c:pt idx="5">
                  <c:v>0.45196923382513599</c:v>
                </c:pt>
                <c:pt idx="6">
                  <c:v>0.34238638493346785</c:v>
                </c:pt>
                <c:pt idx="7">
                  <c:v>0.42607991609616669</c:v>
                </c:pt>
                <c:pt idx="8">
                  <c:v>0.45785311523488648</c:v>
                </c:pt>
                <c:pt idx="9">
                  <c:v>0.43362509586177062</c:v>
                </c:pt>
                <c:pt idx="10">
                  <c:v>0.51896772609759656</c:v>
                </c:pt>
                <c:pt idx="11">
                  <c:v>0.47286713030969812</c:v>
                </c:pt>
                <c:pt idx="12">
                  <c:v>0.39813592823475746</c:v>
                </c:pt>
                <c:pt idx="13">
                  <c:v>0.38856689048412985</c:v>
                </c:pt>
                <c:pt idx="14">
                  <c:v>0.34969497126754751</c:v>
                </c:pt>
                <c:pt idx="15">
                  <c:v>0.30059382008762042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B19-4E4D-AE07-32183F787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6129583"/>
        <c:axId val="1074539535"/>
      </c:barChart>
      <c:catAx>
        <c:axId val="886129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o-RO"/>
          </a:p>
        </c:txPr>
        <c:crossAx val="1074539535"/>
        <c:crosses val="autoZero"/>
        <c:auto val="1"/>
        <c:lblAlgn val="ctr"/>
        <c:lblOffset val="100"/>
        <c:noMultiLvlLbl val="0"/>
      </c:catAx>
      <c:valAx>
        <c:axId val="1074539535"/>
        <c:scaling>
          <c:orientation val="minMax"/>
          <c:max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o-RO"/>
          </a:p>
        </c:txPr>
        <c:crossAx val="886129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o-R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o-R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o-RO" b="1">
                <a:solidFill>
                  <a:schemeClr val="tx1"/>
                </a:solidFill>
              </a:rPr>
              <a:t>Ponderea containerelor incarcate si a containerelor goale</a:t>
            </a:r>
          </a:p>
        </c:rich>
      </c:tx>
      <c:layout>
        <c:manualLayout>
          <c:xMode val="edge"/>
          <c:yMode val="edge"/>
          <c:x val="0.23699706864087647"/>
          <c:y val="4.62962962962962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o-RO"/>
        </a:p>
      </c:txPr>
    </c:title>
    <c:autoTitleDeleted val="0"/>
    <c:plotArea>
      <c:layout>
        <c:manualLayout>
          <c:layoutTarget val="inner"/>
          <c:xMode val="edge"/>
          <c:yMode val="edge"/>
          <c:x val="0.10834816843546731"/>
          <c:y val="0.16806085768821935"/>
          <c:w val="0.8847626027045532"/>
          <c:h val="0.4631869277982878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TEU inc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multiLvlStrRef>
              <c:f>Sheet1!$D$1:$K$2</c:f>
              <c:multiLvlStrCache>
                <c:ptCount val="8"/>
                <c:lvl>
                  <c:pt idx="0">
                    <c:v>2016</c:v>
                  </c:pt>
                  <c:pt idx="1">
                    <c:v>2019</c:v>
                  </c:pt>
                  <c:pt idx="2">
                    <c:v>2016</c:v>
                  </c:pt>
                  <c:pt idx="3">
                    <c:v>2019</c:v>
                  </c:pt>
                  <c:pt idx="4">
                    <c:v>2016</c:v>
                  </c:pt>
                  <c:pt idx="5">
                    <c:v>2019</c:v>
                  </c:pt>
                  <c:pt idx="6">
                    <c:v>2016</c:v>
                  </c:pt>
                  <c:pt idx="7">
                    <c:v>2019</c:v>
                  </c:pt>
                </c:lvl>
                <c:lvl>
                  <c:pt idx="0">
                    <c:v>Bulgaria</c:v>
                  </c:pt>
                  <c:pt idx="2">
                    <c:v>Germania</c:v>
                  </c:pt>
                  <c:pt idx="4">
                    <c:v>Romania</c:v>
                  </c:pt>
                  <c:pt idx="6">
                    <c:v>Ungaria</c:v>
                  </c:pt>
                </c:lvl>
              </c:multiLvlStrCache>
            </c:multiLvlStrRef>
          </c:cat>
          <c:val>
            <c:numRef>
              <c:f>Sheet1!$D$3:$K$3</c:f>
              <c:numCache>
                <c:formatCode>0.00%</c:formatCode>
                <c:ptCount val="8"/>
                <c:pt idx="0">
                  <c:v>0.67700000000000005</c:v>
                </c:pt>
                <c:pt idx="1">
                  <c:v>0.65400000000000003</c:v>
                </c:pt>
                <c:pt idx="2">
                  <c:v>0.76900000000000002</c:v>
                </c:pt>
                <c:pt idx="3">
                  <c:v>0.76200000000000001</c:v>
                </c:pt>
                <c:pt idx="4">
                  <c:v>0.60199999999999998</c:v>
                </c:pt>
                <c:pt idx="5">
                  <c:v>0.69899999999999995</c:v>
                </c:pt>
                <c:pt idx="6">
                  <c:v>0.67</c:v>
                </c:pt>
                <c:pt idx="7">
                  <c:v>0.68700000000000006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F2-439F-8EC9-D0D239FCDE1C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TEUgol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Sheet1!$D$1:$K$2</c:f>
              <c:multiLvlStrCache>
                <c:ptCount val="8"/>
                <c:lvl>
                  <c:pt idx="0">
                    <c:v>2016</c:v>
                  </c:pt>
                  <c:pt idx="1">
                    <c:v>2019</c:v>
                  </c:pt>
                  <c:pt idx="2">
                    <c:v>2016</c:v>
                  </c:pt>
                  <c:pt idx="3">
                    <c:v>2019</c:v>
                  </c:pt>
                  <c:pt idx="4">
                    <c:v>2016</c:v>
                  </c:pt>
                  <c:pt idx="5">
                    <c:v>2019</c:v>
                  </c:pt>
                  <c:pt idx="6">
                    <c:v>2016</c:v>
                  </c:pt>
                  <c:pt idx="7">
                    <c:v>2019</c:v>
                  </c:pt>
                </c:lvl>
                <c:lvl>
                  <c:pt idx="0">
                    <c:v>Bulgaria</c:v>
                  </c:pt>
                  <c:pt idx="2">
                    <c:v>Germania</c:v>
                  </c:pt>
                  <c:pt idx="4">
                    <c:v>Romania</c:v>
                  </c:pt>
                  <c:pt idx="6">
                    <c:v>Ungaria</c:v>
                  </c:pt>
                </c:lvl>
              </c:multiLvlStrCache>
            </c:multiLvlStrRef>
          </c:cat>
          <c:val>
            <c:numRef>
              <c:f>Sheet1!$D$4:$K$4</c:f>
              <c:numCache>
                <c:formatCode>0.00%</c:formatCode>
                <c:ptCount val="8"/>
                <c:pt idx="0">
                  <c:v>0.32299999999999995</c:v>
                </c:pt>
                <c:pt idx="1">
                  <c:v>0.34599999999999997</c:v>
                </c:pt>
                <c:pt idx="2">
                  <c:v>0.23099999999999998</c:v>
                </c:pt>
                <c:pt idx="3">
                  <c:v>0.23799999999999999</c:v>
                </c:pt>
                <c:pt idx="4">
                  <c:v>0.39800000000000002</c:v>
                </c:pt>
                <c:pt idx="5">
                  <c:v>0.30100000000000005</c:v>
                </c:pt>
                <c:pt idx="6">
                  <c:v>0.32999999999999996</c:v>
                </c:pt>
                <c:pt idx="7">
                  <c:v>0.31299999999999994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F2-439F-8EC9-D0D239FCDE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07107352"/>
        <c:axId val="380840368"/>
      </c:barChart>
      <c:catAx>
        <c:axId val="307107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o-RO"/>
          </a:p>
        </c:txPr>
        <c:crossAx val="380840368"/>
        <c:crosses val="autoZero"/>
        <c:auto val="1"/>
        <c:lblAlgn val="ctr"/>
        <c:lblOffset val="100"/>
        <c:noMultiLvlLbl val="0"/>
      </c:catAx>
      <c:valAx>
        <c:axId val="38084036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o-RO"/>
          </a:p>
        </c:txPr>
        <c:crossAx val="3071073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o-RO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ro-R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45819617534341"/>
          <c:y val="2.9178296638964193E-2"/>
          <c:w val="0.83864541832669326"/>
          <c:h val="0.60091743119266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Trenuri</c:v>
                </c:pt>
              </c:strCache>
            </c:strRef>
          </c:tx>
          <c:spPr>
            <a:solidFill>
              <a:srgbClr val="9999FF"/>
            </a:solidFill>
            <a:ln w="13442">
              <a:solidFill>
                <a:srgbClr val="000000"/>
              </a:solidFill>
              <a:prstDash val="solid"/>
            </a:ln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596</c:v>
                </c:pt>
                <c:pt idx="1">
                  <c:v>890</c:v>
                </c:pt>
                <c:pt idx="2">
                  <c:v>805</c:v>
                </c:pt>
                <c:pt idx="3">
                  <c:v>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BC-497F-AD8F-9D12A595BF9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Vagoane</c:v>
                </c:pt>
              </c:strCache>
            </c:strRef>
          </c:tx>
          <c:spPr>
            <a:solidFill>
              <a:srgbClr val="993366"/>
            </a:solidFill>
            <a:ln w="13442">
              <a:solidFill>
                <a:srgbClr val="000000"/>
              </a:solidFill>
              <a:prstDash val="solid"/>
            </a:ln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0">
                  <c:v>12939</c:v>
                </c:pt>
                <c:pt idx="1">
                  <c:v>18563</c:v>
                </c:pt>
                <c:pt idx="2">
                  <c:v>17544</c:v>
                </c:pt>
                <c:pt idx="3">
                  <c:v>10850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BC-497F-AD8F-9D12A595BF9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Camioane</c:v>
                </c:pt>
              </c:strCache>
            </c:strRef>
          </c:tx>
          <c:spPr>
            <a:solidFill>
              <a:srgbClr val="FFFFCC"/>
            </a:solidFill>
            <a:ln w="13442">
              <a:solidFill>
                <a:srgbClr val="000000"/>
              </a:solidFill>
              <a:prstDash val="solid"/>
            </a:ln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</c:numCache>
            </c:numRef>
          </c:cat>
          <c:val>
            <c:numRef>
              <c:f>Sheet1!$B$4:$E$4</c:f>
              <c:numCache>
                <c:formatCode>General</c:formatCode>
                <c:ptCount val="4"/>
                <c:pt idx="0">
                  <c:v>10991</c:v>
                </c:pt>
                <c:pt idx="1">
                  <c:v>14082</c:v>
                </c:pt>
                <c:pt idx="2">
                  <c:v>11549</c:v>
                </c:pt>
                <c:pt idx="3">
                  <c:v>8080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BC-497F-AD8F-9D12A595BF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61585904"/>
        <c:axId val="1"/>
      </c:barChart>
      <c:catAx>
        <c:axId val="1361585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36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o-RO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360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36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o-RO"/>
          </a:p>
        </c:txPr>
        <c:crossAx val="13615859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3391">
            <a:solidFill>
              <a:srgbClr val="000000"/>
            </a:solidFill>
            <a:prstDash val="solid"/>
          </a:ln>
        </c:spPr>
      </c:dTable>
      <c:spPr>
        <a:noFill/>
        <a:ln w="13442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0" b="1" i="0" u="none" strike="noStrike" baseline="0">
          <a:solidFill>
            <a:srgbClr val="000000"/>
          </a:solidFill>
          <a:latin typeface="Arial" panose="020B0604020202020204" pitchFamily="34" charset="0"/>
          <a:ea typeface="Calibri"/>
          <a:cs typeface="Arial" panose="020B0604020202020204" pitchFamily="34" charset="0"/>
        </a:defRPr>
      </a:pPr>
      <a:endParaRPr lang="ro-RO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764676794810205"/>
          <c:y val="5.197586414989884E-2"/>
          <c:w val="0.82891244303191924"/>
          <c:h val="0.74757514177095941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994E-4463-89D4-644B18E0A30E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994E-4463-89D4-644B18E0A30E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994E-4463-89D4-644B18E0A30E}"/>
              </c:ext>
            </c:extLst>
          </c:dPt>
          <c:cat>
            <c:strRef>
              <c:f>[Book1]Sheet1!$D$5:$G$5</c:f>
              <c:strCache>
                <c:ptCount val="4"/>
                <c:pt idx="0">
                  <c:v>TUI Buc-Glogovat</c:v>
                </c:pt>
                <c:pt idx="1">
                  <c:v>Taxa drum RO</c:v>
                </c:pt>
                <c:pt idx="2">
                  <c:v>Taxa drum CH</c:v>
                </c:pt>
                <c:pt idx="3">
                  <c:v>Taxa drum AT</c:v>
                </c:pt>
              </c:strCache>
            </c:strRef>
          </c:cat>
          <c:val>
            <c:numRef>
              <c:f>[Book1]Sheet1!$D$6:$G$6</c:f>
              <c:numCache>
                <c:formatCode>General</c:formatCode>
                <c:ptCount val="4"/>
                <c:pt idx="0">
                  <c:v>100.6</c:v>
                </c:pt>
                <c:pt idx="1">
                  <c:v>6.05</c:v>
                </c:pt>
                <c:pt idx="2">
                  <c:v>297</c:v>
                </c:pt>
                <c:pt idx="3">
                  <c:v>176.25300000000001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94E-4463-89D4-644B18E0A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166400"/>
        <c:axId val="114168576"/>
      </c:barChart>
      <c:catAx>
        <c:axId val="114166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"/>
          <a:lstStyle/>
          <a:p>
            <a:pPr>
              <a:defRPr sz="1000" b="1"/>
            </a:pPr>
            <a:endParaRPr lang="ro-RO"/>
          </a:p>
        </c:txPr>
        <c:crossAx val="114168576"/>
        <c:crosses val="autoZero"/>
        <c:auto val="1"/>
        <c:lblAlgn val="ctr"/>
        <c:lblOffset val="100"/>
        <c:noMultiLvlLbl val="0"/>
      </c:catAx>
      <c:valAx>
        <c:axId val="114168576"/>
        <c:scaling>
          <c:orientation val="minMax"/>
          <c:max val="300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n-US" sz="1000" dirty="0"/>
                  <a:t>EURO / </a:t>
                </a:r>
                <a:r>
                  <a:rPr lang="ro-RO" sz="1000" dirty="0"/>
                  <a:t>AUTOVEHICUL</a:t>
                </a:r>
              </a:p>
            </c:rich>
          </c:tx>
          <c:layout>
            <c:manualLayout>
              <c:xMode val="edge"/>
              <c:yMode val="edge"/>
              <c:x val="2.3440789019978699E-2"/>
              <c:y val="0.1784290118335313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ro-RO"/>
          </a:p>
        </c:txPr>
        <c:crossAx val="114166400"/>
        <c:crosses val="autoZero"/>
        <c:crossBetween val="between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latin typeface="Arial" pitchFamily="34" charset="0"/>
          <a:cs typeface="Arial" pitchFamily="34" charset="0"/>
        </a:defRPr>
      </a:pPr>
      <a:endParaRPr lang="ro-RO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585673710824403"/>
          <c:y val="4.5277004072356339E-2"/>
          <c:w val="0.77414326289175595"/>
          <c:h val="0.744104639050172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0000FF"/>
            </a:solidFill>
            <a:ln w="4588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 w="4588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434-407A-89FB-C6C9C032B606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4588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5434-407A-89FB-C6C9C032B606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 w="4588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5434-407A-89FB-C6C9C032B606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 w="4588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5434-407A-89FB-C6C9C032B606}"/>
              </c:ext>
            </c:extLst>
          </c:dPt>
          <c:cat>
            <c:strRef>
              <c:f>Sheet1!$B$1:$F$1</c:f>
              <c:strCache>
                <c:ptCount val="5"/>
                <c:pt idx="0">
                  <c:v>TUI Dornesti - Giurgiu Nord Fr.</c:v>
                </c:pt>
                <c:pt idx="1">
                  <c:v>Taxa de drum RO (intern)</c:v>
                </c:pt>
                <c:pt idx="2">
                  <c:v>Taxa de drum (tranzit)</c:v>
                </c:pt>
                <c:pt idx="3">
                  <c:v>Taxa de drum CH</c:v>
                </c:pt>
                <c:pt idx="4">
                  <c:v>Taxa de drum AT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90.74</c:v>
                </c:pt>
                <c:pt idx="1">
                  <c:v>11</c:v>
                </c:pt>
                <c:pt idx="2">
                  <c:v>6.24</c:v>
                </c:pt>
                <c:pt idx="3">
                  <c:v>226.1</c:v>
                </c:pt>
                <c:pt idx="4">
                  <c:v>215.8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34-407A-89FB-C6C9C032B606}"/>
            </c:ext>
          </c:extLst>
        </c:ser>
        <c:ser>
          <c:idx val="1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TUI Dornesti - Giurgiu Nord Fr.</c:v>
                </c:pt>
                <c:pt idx="1">
                  <c:v>Taxa de drum RO (intern)</c:v>
                </c:pt>
                <c:pt idx="2">
                  <c:v>Taxa de drum (tranzit)</c:v>
                </c:pt>
                <c:pt idx="3">
                  <c:v>Taxa de drum CH</c:v>
                </c:pt>
                <c:pt idx="4">
                  <c:v>Taxa de drum AT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434-407A-89FB-C6C9C032B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856864"/>
        <c:axId val="1"/>
      </c:barChart>
      <c:catAx>
        <c:axId val="145856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147">
            <a:solidFill>
              <a:schemeClr val="tx1"/>
            </a:solidFill>
            <a:prstDash val="solid"/>
          </a:ln>
        </c:spPr>
        <c:txPr>
          <a:bodyPr rot="-600000" vert="horz"/>
          <a:lstStyle/>
          <a:p>
            <a:pPr>
              <a:defRPr sz="10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o-RO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00"/>
        </c:scaling>
        <c:delete val="0"/>
        <c:axPos val="l"/>
        <c:majorGridlines>
          <c:spPr>
            <a:ln w="1147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o-RO" sz="1000"/>
                  <a:t>EURO / AUTOVEHICUL</a:t>
                </a:r>
              </a:p>
            </c:rich>
          </c:tx>
          <c:layout>
            <c:manualLayout>
              <c:xMode val="edge"/>
              <c:yMode val="edge"/>
              <c:x val="0.12238990781604607"/>
              <c:y val="0.1880204726646425"/>
            </c:manualLayout>
          </c:layout>
          <c:overlay val="0"/>
          <c:spPr>
            <a:noFill/>
            <a:ln w="917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14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o-RO"/>
          </a:p>
        </c:txPr>
        <c:crossAx val="145856864"/>
        <c:crosses val="autoZero"/>
        <c:crossBetween val="between"/>
      </c:valAx>
      <c:spPr>
        <a:noFill/>
        <a:ln w="12700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30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o-RO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9387F-84AB-4E9B-8D9E-779A51902D53}" type="datetimeFigureOut">
              <a:rPr lang="ro-RO" smtClean="0"/>
              <a:t>19.05.2021</a:t>
            </a:fld>
            <a:endParaRPr lang="ro-RO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10F06-5215-4C4B-ADDD-AAE27555A03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0484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10F06-5215-4C4B-ADDD-AAE27555A03A}" type="slidenum">
              <a:rPr lang="ro-RO" smtClean="0"/>
              <a:t>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99573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B07C4844-5E5D-485A-9254-CBBF1A0085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E25DDB61-0AEE-4411-B823-5D1F17DD48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altLang="ro-RO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4857CBC-1819-4021-ACC5-872EAB793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8AFC792-4A6C-4286-B761-7369B77E512D}" type="slidenum">
              <a:rPr lang="ro-RO" altLang="ro-RO">
                <a:latin typeface="Calibri" panose="020F0502020204030204" pitchFamily="34" charset="0"/>
              </a:rPr>
              <a:pPr eaLnBrk="1" hangingPunct="1"/>
              <a:t>10</a:t>
            </a:fld>
            <a:endParaRPr lang="ro-RO" altLang="ro-R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4E299052-A003-4A54-A288-6417EB42F7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AB4A5BF7-44B7-4262-9E47-A768DE3C6F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o-RO" altLang="ro-RO"/>
          </a:p>
        </p:txBody>
      </p:sp>
      <p:sp>
        <p:nvSpPr>
          <p:cNvPr id="37892" name="Footer Placeholder 3">
            <a:extLst>
              <a:ext uri="{FF2B5EF4-FFF2-40B4-BE49-F238E27FC236}">
                <a16:creationId xmlns:a16="http://schemas.microsoft.com/office/drawing/2014/main" id="{C727BAA5-6A3B-4DF3-BEA1-852BDBB4430F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o-RO" altLang="ro-RO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0F0F9C98-1399-4BC2-9B28-E55D593509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A690A2DE-55F8-4DEE-9A2B-8CD569D9D6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o-RO" altLang="ro-RO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AEB298AF-BF87-4ADD-96E4-4637F3E31F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078D398-5DB8-4E47-8E42-9DDA6CDBC759}" type="slidenum">
              <a:rPr lang="en-US" altLang="ro-RO"/>
              <a:pPr/>
              <a:t>24</a:t>
            </a:fld>
            <a:endParaRPr lang="en-US" altLang="ro-R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B22F1305-AB7C-4948-A42F-D6E0520F4F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1E217234-4626-45CB-9763-C1932532BA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o-RO" altLang="ro-RO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F8C777B4-363F-43C6-9C9B-9C3652210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5E9749E-5FBC-4B56-9233-01038039B774}" type="slidenum">
              <a:rPr lang="en-US" altLang="ro-RO"/>
              <a:pPr/>
              <a:t>26</a:t>
            </a:fld>
            <a:endParaRPr lang="en-US" altLang="ro-R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E5FD2C0-6BD8-4684-82B0-6788F65C3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3E995E68-41FD-4D9E-9494-678B1A000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CE0CC979-467F-4FA7-A790-EE9ACF2B0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031-BF3E-4A1B-BEDD-76542F0BED55}" type="datetimeFigureOut">
              <a:rPr lang="ro-RO" smtClean="0"/>
              <a:t>19.05.2021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4D570BDB-F945-4D8D-B6A7-C7412F563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30A99861-2A67-40B8-8CA7-00A37F3B1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373A-CB19-4622-95CC-34BE072C488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7724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4993136-D727-4F48-9C86-47F579761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4AF3B343-DAD7-4AF1-9973-793C6510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3EAAA83B-3EB9-4398-9A9D-143DB8AA9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031-BF3E-4A1B-BEDD-76542F0BED55}" type="datetimeFigureOut">
              <a:rPr lang="ro-RO" smtClean="0"/>
              <a:t>19.05.2021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EFA50D60-436B-47DF-9317-E32144C1B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94FF57C6-A9E0-45EB-B713-4F628B0C5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373A-CB19-4622-95CC-34BE072C488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51847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1C115D99-D8A1-4501-A92B-55110DFAAF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91631D94-6F77-4628-995A-04B94E27B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97269508-7A6D-4ADB-8940-F75535153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031-BF3E-4A1B-BEDD-76542F0BED55}" type="datetimeFigureOut">
              <a:rPr lang="ro-RO" smtClean="0"/>
              <a:t>19.05.2021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6A27B552-128C-4841-9B47-F411E8C0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D81D5D16-3E10-4428-8825-338486E9C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373A-CB19-4622-95CC-34BE072C488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76749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4CC01-A008-4EA1-8015-B5CFF2EAAD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24790-5AB4-4FC8-A9D7-7E4021B76AE2}" type="datetimeFigureOut">
              <a:rPr lang="en-US"/>
              <a:pPr>
                <a:defRPr/>
              </a:pPr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1DD495-FBCB-47DC-93DD-EFAAA628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F0C1E4-C2DF-43C5-B08F-181C54A51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6550FA1-10CD-4F8F-89A5-5484025650A5}" type="slidenum">
              <a:rPr lang="en-US" altLang="ro-RO"/>
              <a:pPr/>
              <a:t>‹#›</a:t>
            </a:fld>
            <a:endParaRPr lang="en-US" altLang="ro-RO"/>
          </a:p>
        </p:txBody>
      </p:sp>
    </p:spTree>
    <p:extLst>
      <p:ext uri="{BB962C8B-B14F-4D97-AF65-F5344CB8AC3E}">
        <p14:creationId xmlns:p14="http://schemas.microsoft.com/office/powerpoint/2010/main" val="308871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01017FF-3DC3-45C5-893C-63D60106A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6FB6972-0B52-4816-B084-4B817E741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8835897F-5E9B-48A5-9DE4-79205B9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031-BF3E-4A1B-BEDD-76542F0BED55}" type="datetimeFigureOut">
              <a:rPr lang="ro-RO" smtClean="0"/>
              <a:t>19.05.2021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2594BFE6-82FE-41C0-95CE-6EC9C2E2B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560BC86E-CDD8-4FB7-941A-E88A3735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373A-CB19-4622-95CC-34BE072C488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7328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767616D-48D8-468E-A047-F6968BC21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E2913EB5-F66D-49F8-95C2-C29829915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9338712E-7AFE-4D26-9AFC-DDB4C9E6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031-BF3E-4A1B-BEDD-76542F0BED55}" type="datetimeFigureOut">
              <a:rPr lang="ro-RO" smtClean="0"/>
              <a:t>19.05.2021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54A3DF7F-7CBE-4D9C-A538-2681B4E0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46CCADF5-4D01-41D1-8FDF-0BB39BA7E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373A-CB19-4622-95CC-34BE072C488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44022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1999CB3-E6F5-46A5-BC81-E128A5BA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BF4081E3-06F1-44FB-A863-90E4F4E66E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B6ADD65C-7D3C-4C45-89C3-C02C0B77B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503A2430-5EA3-4E5C-B34C-581270CDE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031-BF3E-4A1B-BEDD-76542F0BED55}" type="datetimeFigureOut">
              <a:rPr lang="ro-RO" smtClean="0"/>
              <a:t>19.05.2021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C27B4ABB-3C8D-4415-87F3-BC5944378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03293DE2-2C3D-4877-BFA9-67DE3940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373A-CB19-4622-95CC-34BE072C488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54095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3B64D5E-7DD9-4BE6-8459-8DB9FEC6A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7D940AA3-BD11-450B-8211-C62ADDA2B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A918BBE9-BEA2-41E9-981E-90074B5A3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36CD1A10-7966-4A9A-8F7B-2FA0C86B4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2F5F5667-634C-472F-8C48-BE900463B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9CCF6602-0E35-4B56-908B-EBBCE6F51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031-BF3E-4A1B-BEDD-76542F0BED55}" type="datetimeFigureOut">
              <a:rPr lang="ro-RO" smtClean="0"/>
              <a:t>19.05.2021</a:t>
            </a:fld>
            <a:endParaRPr lang="ro-RO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2186E377-6A99-472E-91F8-6D4677EE2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0FD05F98-9B10-4AB7-876A-08877283B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373A-CB19-4622-95CC-34BE072C488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10959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CE1C32D-ED40-485B-BE05-AE7FFBAA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6E8670BD-D445-43AF-861D-6B76A201C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031-BF3E-4A1B-BEDD-76542F0BED55}" type="datetimeFigureOut">
              <a:rPr lang="ro-RO" smtClean="0"/>
              <a:t>19.05.2021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A0BC383A-FA29-470C-9128-ABCE998F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94EAFD99-2767-46AB-8989-24F1C5999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373A-CB19-4622-95CC-34BE072C488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5419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A95DD671-5FD3-40AE-8FA9-8FE4AD9B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031-BF3E-4A1B-BEDD-76542F0BED55}" type="datetimeFigureOut">
              <a:rPr lang="ro-RO" smtClean="0"/>
              <a:t>19.05.2021</a:t>
            </a:fld>
            <a:endParaRPr lang="ro-RO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17384CE5-F4D9-40AD-9CF1-8C77D6748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F91F1887-3C72-450E-820D-36C258907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373A-CB19-4622-95CC-34BE072C488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6401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BC924D3-35FF-415A-8F71-6D568EA50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E08F7CB2-D586-46E6-89DB-115FF4ADE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5D07DCCA-3629-47AC-824E-3977F880C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F84F8BE2-372E-44E0-A1DE-1FD5B568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031-BF3E-4A1B-BEDD-76542F0BED55}" type="datetimeFigureOut">
              <a:rPr lang="ro-RO" smtClean="0"/>
              <a:t>19.05.2021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3D82887E-0812-41C2-878E-86F49951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4F40DA7F-481A-4749-A2A8-A867104E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373A-CB19-4622-95CC-34BE072C488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0132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2C36304-260A-4A4D-8BA3-1E90AC33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82BA161C-A121-49E5-9415-A8874B7C2D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7BDB9B33-740B-4495-A1E6-FB3FC079A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22333270-2E51-42CD-99E8-6CB2B6A9E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031-BF3E-4A1B-BEDD-76542F0BED55}" type="datetimeFigureOut">
              <a:rPr lang="ro-RO" smtClean="0"/>
              <a:t>19.05.2021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46A7D564-5D35-4D17-A1A4-52A94E19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D2370894-D953-4D79-BB6D-3F4DAB2AC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373A-CB19-4622-95CC-34BE072C488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70398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C34C59A0-6802-4693-A5D3-725727290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4CA4966D-A417-4110-8C64-B20C1FF91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1F9022E0-7A9D-45E8-AC40-A16BA0B629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0B031-BF3E-4A1B-BEDD-76542F0BED55}" type="datetimeFigureOut">
              <a:rPr lang="ro-RO" smtClean="0"/>
              <a:t>19.05.2021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DE239E41-4107-4A22-ACD3-14F711AC1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11A2CB5A-6567-4BAC-AB8A-6314FAB3B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3373A-CB19-4622-95CC-34BE072C488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7148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2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51.emf"/><Relationship Id="rId7" Type="http://schemas.openxmlformats.org/officeDocument/2006/relationships/image" Target="../media/image53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2.png"/><Relationship Id="rId10" Type="http://schemas.openxmlformats.org/officeDocument/2006/relationships/image" Target="../media/image2.jpeg"/><Relationship Id="rId4" Type="http://schemas.openxmlformats.org/officeDocument/2006/relationships/oleObject" Target="../embeddings/oleObject17.bin"/><Relationship Id="rId9" Type="http://schemas.openxmlformats.org/officeDocument/2006/relationships/chart" Target="../charts/char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r-lex.europa.eu/legal-content/RO/TXT/HTML/?uri=CELEX:52008XC0722(04)&amp;from=FR#ntr67-C_2008184RO.01001301-E0067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9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12" Type="http://schemas.openxmlformats.org/officeDocument/2006/relationships/oleObject" Target="../embeddings/oleObject4.bin"/><Relationship Id="rId2" Type="http://schemas.openxmlformats.org/officeDocument/2006/relationships/image" Target="../media/image2.jpe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5" Type="http://schemas.openxmlformats.org/officeDocument/2006/relationships/image" Target="../media/image11.gif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oleObject" Target="../embeddings/oleObject5.bin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2.jpeg"/><Relationship Id="rId5" Type="http://schemas.openxmlformats.org/officeDocument/2006/relationships/image" Target="../media/image19.png"/><Relationship Id="rId10" Type="http://schemas.openxmlformats.org/officeDocument/2006/relationships/image" Target="../media/image2.jpeg"/><Relationship Id="rId4" Type="http://schemas.openxmlformats.org/officeDocument/2006/relationships/oleObject" Target="../embeddings/oleObject8.bin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oleObject" Target="../embeddings/oleObject12.bin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D4C6C6F-492F-4B9D-8B83-B34AF175E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872981"/>
            <a:ext cx="11783289" cy="2992437"/>
          </a:xfrm>
        </p:spPr>
        <p:txBody>
          <a:bodyPr>
            <a:normAutofit/>
          </a:bodyPr>
          <a:lstStyle/>
          <a:p>
            <a:pPr algn="r"/>
            <a:r>
              <a:rPr lang="ro-RO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QUO VADIS </a:t>
            </a:r>
            <a:br>
              <a:rPr lang="ro-RO" sz="4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TRANSPORTURILE MULTIMODALE ?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E90049F9-A95C-4FB4-A2EC-A1F3F5111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668" y="4634200"/>
            <a:ext cx="12077700" cy="71372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ro-RO" sz="1600" b="1" dirty="0">
                <a:latin typeface="Arial" panose="020B0604020202020204" pitchFamily="34" charset="0"/>
                <a:cs typeface="Arial" panose="020B0604020202020204" pitchFamily="34" charset="0"/>
              </a:rPr>
              <a:t>NICOLAE MUGUREL TĂNĂSUICĂ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ro-RO" sz="1600" b="1" dirty="0">
                <a:latin typeface="Arial" panose="020B0604020202020204" pitchFamily="34" charset="0"/>
                <a:cs typeface="Arial" panose="020B0604020202020204" pitchFamily="34" charset="0"/>
              </a:rPr>
              <a:t>SOCIETATEA NAȚIONALĂ DE TRANSPORT FEROVIAR DE MARFĂ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“C.F.R. MARF</a:t>
            </a:r>
            <a:r>
              <a:rPr lang="ro-RO" sz="1600" b="1" dirty="0"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o-RO" sz="1600" b="1" dirty="0">
                <a:latin typeface="Arial" panose="020B0604020202020204" pitchFamily="34" charset="0"/>
                <a:cs typeface="Arial" panose="020B0604020202020204" pitchFamily="34" charset="0"/>
              </a:rPr>
              <a:t> – S.A.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8F96530-9CDF-4145-8ED0-8EF9AF51E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67" y="205357"/>
            <a:ext cx="3051992" cy="133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reptunghi 4">
            <a:extLst>
              <a:ext uri="{FF2B5EF4-FFF2-40B4-BE49-F238E27FC236}">
                <a16:creationId xmlns:a16="http://schemas.microsoft.com/office/drawing/2014/main" id="{E0D08515-87AA-43FC-A320-D41AF4B2D2BC}"/>
              </a:ext>
            </a:extLst>
          </p:cNvPr>
          <p:cNvSpPr/>
          <p:nvPr/>
        </p:nvSpPr>
        <p:spPr>
          <a:xfrm>
            <a:off x="-36368" y="6348845"/>
            <a:ext cx="12264736" cy="50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CONFERINȚA DE MATERIAL RULANT A CLUBULUI FEROVIAR , 19 MAI 2021</a:t>
            </a:r>
          </a:p>
        </p:txBody>
      </p:sp>
    </p:spTree>
    <p:extLst>
      <p:ext uri="{BB962C8B-B14F-4D97-AF65-F5344CB8AC3E}">
        <p14:creationId xmlns:p14="http://schemas.microsoft.com/office/powerpoint/2010/main" val="160490792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82FD5267-ACD1-4BAF-92F1-45F777F2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"/>
            <a:ext cx="12192000" cy="475861"/>
          </a:xfrm>
          <a:solidFill>
            <a:srgbClr val="AF291B"/>
          </a:solidFill>
        </p:spPr>
        <p:txBody>
          <a:bodyPr/>
          <a:lstStyle/>
          <a:p>
            <a:pPr algn="r" eaLnBrk="1" hangingPunct="1"/>
            <a:r>
              <a:rPr lang="en-US" altLang="ro-RO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MULTIMODALITATEA </a:t>
            </a:r>
            <a:r>
              <a:rPr lang="ro-RO" altLang="ro-RO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 PERIOADA CONTEMPORANĂ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A70E5B6-3A66-4715-902D-8A6DFB355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229956"/>
              </p:ext>
            </p:extLst>
          </p:nvPr>
        </p:nvGraphicFramePr>
        <p:xfrm>
          <a:off x="314136" y="541176"/>
          <a:ext cx="11638382" cy="6190848"/>
        </p:xfrm>
        <a:graphic>
          <a:graphicData uri="http://schemas.openxmlformats.org/drawingml/2006/table">
            <a:tbl>
              <a:tblPr/>
              <a:tblGrid>
                <a:gridCol w="577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1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2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1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Anul</a:t>
                      </a:r>
                      <a:endParaRPr lang="ro-RO" sz="11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1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Evenimentul</a:t>
                      </a:r>
                      <a:endParaRPr lang="ro-RO" sz="11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8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1955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Începutul containerizării în România. </a:t>
                      </a:r>
                    </a:p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Înfiinţarea unităţilor de expediţii şi camionaj ale Căii Ferate Române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24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1958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Intrarea în vigoare a unui Tarif Local de Mărfuri al Căilor Ferate Române, care include şi Condiţii generale pentru transportul containerelor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39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1969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Efectuarea primelor transporturi de containere mari, de 10’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8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1970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Darea în exploatare a primului terminal de containere mari, Bucureşti Basarab</a:t>
                      </a:r>
                    </a:p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Circulaţia primului tren specializat cu containere mari de 10’, pe relaţia Bucureşti Basarab - Braşov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59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1972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b="1" u="sng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Introducerea cursului de “Transporturi multimodale”</a:t>
                      </a: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în programul de studii al studenţilor de la specialitatea Tehnologia transporturilor şi telecomenzi feroviare (astăzi, Ingineria transporturilor) a Facultăţii de Transporturi de la Institutul Politehnic Bucureşti (astăzi, Universitatea Politehnica Bucureşti)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22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1973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Darea în exploatare a primului terminalul de containere modern, 16 Februarie 1933, astăzi Bucureştii Noi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26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1974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Apariţia unei strategii de dezvoltare a Românie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care a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prev</a:t>
                      </a: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ăzut</a:t>
                      </a:r>
                      <a:r>
                        <a:rPr lang="ro-RO" sz="11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următoarele</a:t>
                      </a: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: </a:t>
                      </a:r>
                      <a:r>
                        <a:rPr lang="ro-RO" sz="1100" b="1" i="0" u="sng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”se va stabili o pondere raţională a fiecărei categorii de transport, urmărindu-se folosirea cât mai eficientă a căilor pe apă şi a căilor ferate în vederea evitării poluării”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22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1975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Emiterea primelor reglementări cu privire la containerele mari de către Registrul Naval Român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360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1978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Apariţia unei strategii de dezvoltare a României care prevede: </a:t>
                      </a:r>
                      <a:r>
                        <a:rPr lang="ro-RO" sz="1100" b="1" i="0" u="sng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“este necesar să se asigure utilizarea mai eficientă a mijloacelor şi optimizarea transporturilor, aplicarea largă în acest sector a tehnologiilor moderne, îndeosebi a paletizării </a:t>
                      </a:r>
                      <a:r>
                        <a:rPr lang="ro-RO" sz="1100" b="1" i="0" u="sng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şi</a:t>
                      </a:r>
                      <a:r>
                        <a:rPr lang="ro-RO" sz="1100" b="1" i="0" u="sng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containerizării mărfurilor”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222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1986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Apariţia “Îndrumătorului pentru exploatarea traficului combinat de mărfuri prin secţiile ECM”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16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1993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Ratificarea de către România a Acordului european privind marile linii de transport internaţional combinat şi instalaţii conexe (A.G.T.C.), incheiat la Geneva la 1 februarie 1991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926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1995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o-RO" sz="1100" b="0" i="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Se adoptă H</a:t>
                      </a:r>
                      <a:r>
                        <a:rPr lang="ro-RO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OTARIRE Guvernului nr. 620 din 14 august 1995 privind transmiterea unor nave feribot in patrimoniul Regiei Autonome " Societatea </a:t>
                      </a:r>
                      <a:r>
                        <a:rPr lang="ro-RO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Nationala</a:t>
                      </a:r>
                      <a:r>
                        <a:rPr lang="ro-RO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 Cailor Ferate Romane„. Navele feribot Eforie și Mangalia trec la Societatea </a:t>
                      </a:r>
                      <a:r>
                        <a:rPr lang="ro-RO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Nationala</a:t>
                      </a:r>
                      <a:r>
                        <a:rPr lang="ro-RO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 Cailor Ferate Romane.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926880"/>
                  </a:ext>
                </a:extLst>
              </a:tr>
              <a:tr h="37078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1999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Emiterea Ordonanţei nr. 88 din 30 august 1999</a:t>
                      </a:r>
                      <a:b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privind stabilirea unor reguli pentru transportul combinat de mărfuri, care a fost aprobată prin legea nr. 401 / 2002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78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2000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Emiterea Hotărârii Guvernului nr. 193 / 2002 pentru aprobarea Normelor metodologice de aplicare a Ordonanţei Guvernului nr.88/1999 privind stabilirea unor reguli pentru transportul combinat de mărfuri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926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2001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Emiterea Hotărârii Guvernului nr. 1003 din 4 octombrie 2001 pentru aprobarea Strategiei de dezvoltare a sistemului feroviar din Romania in perioada 2001-2010, care include şi un capitol dedicat dezvoltării transportului intermodal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539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2002</a:t>
                      </a:r>
                      <a:endParaRPr lang="ro-RO" sz="11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Se pun </a:t>
                      </a: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în circulație primele trenuri </a:t>
                      </a:r>
                      <a:r>
                        <a:rPr lang="ro-RO" sz="11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Ro</a:t>
                      </a: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-La, </a:t>
                      </a:r>
                      <a:r>
                        <a:rPr lang="ro-RO" sz="11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avțnd</a:t>
                      </a: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în compunere vagoane cu </a:t>
                      </a:r>
                      <a:r>
                        <a:rPr lang="ro-RO" sz="11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plaftormă</a:t>
                      </a: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joasă și roți mici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227982"/>
                  </a:ext>
                </a:extLst>
              </a:tr>
              <a:tr h="18741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2003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Darea în exploatare a primului terminal de containere CSCT (Constanţa South Container Terminal)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96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2007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Lansarea Programului Operaţional Sectorial – Transporturi (POS-T), care prevede promovarea transportului intermodal şi modernizarea unor terminale de UTI–uri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96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2009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Se inaugurează terminalul </a:t>
                      </a:r>
                      <a:r>
                        <a:rPr lang="ro-RO" sz="11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Rail</a:t>
                      </a: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Port Arad la Curtici</a:t>
                      </a:r>
                    </a:p>
                  </a:txBody>
                  <a:tcPr marL="14624" marR="14624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0028170"/>
                  </a:ext>
                </a:extLst>
              </a:tr>
              <a:tr h="1696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2011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Prin OMTI nr. 457 din 20.06.2011, s</a:t>
                      </a: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 aprobă </a:t>
                      </a:r>
                      <a:r>
                        <a:rPr lang="ro-RO" sz="11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Strategia de transport </a:t>
                      </a:r>
                      <a:r>
                        <a:rPr lang="ro-RO" sz="11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intermodal</a:t>
                      </a:r>
                      <a:r>
                        <a:rPr lang="ro-RO" sz="11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in Romania 2020</a:t>
                      </a:r>
                      <a:endParaRPr lang="ro-RO" sz="11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27457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2017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Administrația Fondului pentru Mediu inițiază Programul vizând transporturile R0-La.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461312"/>
                  </a:ext>
                </a:extLst>
              </a:tr>
              <a:tr h="1696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2020</a:t>
                      </a: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o-RO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 aprobă Strategia de dezvoltare a infrastructurii feroviare 2021-2025, care conține o anexă referitoare la transportul </a:t>
                      </a:r>
                      <a:r>
                        <a:rPr lang="ro-RO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intermodal</a:t>
                      </a:r>
                      <a:endParaRPr lang="ro-RO" sz="11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4624" marR="14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683695"/>
                  </a:ext>
                </a:extLst>
              </a:tr>
            </a:tbl>
          </a:graphicData>
        </a:graphic>
      </p:graphicFrame>
      <p:pic>
        <p:nvPicPr>
          <p:cNvPr id="5" name="Picture 5">
            <a:extLst>
              <a:ext uri="{FF2B5EF4-FFF2-40B4-BE49-F238E27FC236}">
                <a16:creationId xmlns:a16="http://schemas.microsoft.com/office/drawing/2014/main" id="{DB496BAC-E6BF-4A27-9E95-6EDF6A029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6E11B8-465C-490C-BE03-FD93AA93C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"/>
            <a:ext cx="12192000" cy="475861"/>
          </a:xfrm>
          <a:solidFill>
            <a:srgbClr val="AF291B"/>
          </a:solidFill>
        </p:spPr>
        <p:txBody>
          <a:bodyPr/>
          <a:lstStyle/>
          <a:p>
            <a:pPr algn="r" eaLnBrk="1" hangingPunct="1"/>
            <a:r>
              <a:rPr lang="en-US" altLang="ro-RO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MULTIMODALITATEA </a:t>
            </a:r>
            <a:r>
              <a:rPr lang="ro-RO" altLang="ro-RO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 PERIOADA CONTEMPORANĂ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63BCD1A-8631-4885-AA4F-232014580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ine 6" descr="O imagine care conține text, sol, exterior, vechi&#10;&#10;Descriere generată automat">
            <a:extLst>
              <a:ext uri="{FF2B5EF4-FFF2-40B4-BE49-F238E27FC236}">
                <a16:creationId xmlns:a16="http://schemas.microsoft.com/office/drawing/2014/main" id="{3A271238-0831-4C21-A6C3-E7BE57481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93" y="1597391"/>
            <a:ext cx="5641052" cy="3514489"/>
          </a:xfrm>
          <a:prstGeom prst="rect">
            <a:avLst/>
          </a:prstGeom>
        </p:spPr>
      </p:pic>
      <p:pic>
        <p:nvPicPr>
          <p:cNvPr id="9" name="Imagine 8" descr="O imagine care conține vechi&#10;&#10;Descriere generată automat">
            <a:extLst>
              <a:ext uri="{FF2B5EF4-FFF2-40B4-BE49-F238E27FC236}">
                <a16:creationId xmlns:a16="http://schemas.microsoft.com/office/drawing/2014/main" id="{2B7F7B01-462F-46C1-A04E-B11C15A44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8710" y="1524529"/>
            <a:ext cx="5562599" cy="3660213"/>
          </a:xfrm>
          <a:prstGeom prst="rect">
            <a:avLst/>
          </a:prstGeom>
        </p:spPr>
      </p:pic>
      <p:sp>
        <p:nvSpPr>
          <p:cNvPr id="10" name="Dreptunghi 9">
            <a:extLst>
              <a:ext uri="{FF2B5EF4-FFF2-40B4-BE49-F238E27FC236}">
                <a16:creationId xmlns:a16="http://schemas.microsoft.com/office/drawing/2014/main" id="{1B163589-7DF3-4FB5-B41D-E6ADDA2A916A}"/>
              </a:ext>
            </a:extLst>
          </p:cNvPr>
          <p:cNvSpPr/>
          <p:nvPr/>
        </p:nvSpPr>
        <p:spPr>
          <a:xfrm>
            <a:off x="1219200" y="5408005"/>
            <a:ext cx="9753600" cy="609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Containere mici utilizate la Căile Ferate Române, în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jurul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anului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1960</a:t>
            </a:r>
            <a:endParaRPr lang="ro-R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885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5D70B4AB-18B3-424D-86FD-C50650F865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491699"/>
              </p:ext>
            </p:extLst>
          </p:nvPr>
        </p:nvGraphicFramePr>
        <p:xfrm>
          <a:off x="603606" y="514025"/>
          <a:ext cx="4220455" cy="6102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219048" imgH="8992855" progId="MSPhotoEd.3">
                  <p:embed/>
                </p:oleObj>
              </mc:Choice>
              <mc:Fallback>
                <p:oleObj name="Photo Editor Photo" r:id="rId2" imgW="6219048" imgH="8992855" progId="MSPhotoEd.3">
                  <p:embed/>
                  <p:pic>
                    <p:nvPicPr>
                      <p:cNvPr id="181252" name="Object 4">
                        <a:extLst>
                          <a:ext uri="{FF2B5EF4-FFF2-40B4-BE49-F238E27FC236}">
                            <a16:creationId xmlns:a16="http://schemas.microsoft.com/office/drawing/2014/main" id="{D52D2AF2-8FE5-491A-8A20-8C786E7584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606" y="514025"/>
                        <a:ext cx="4220455" cy="6102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4" name="Picture 2" descr="View of terminal Wien Süd">
            <a:extLst>
              <a:ext uri="{FF2B5EF4-FFF2-40B4-BE49-F238E27FC236}">
                <a16:creationId xmlns:a16="http://schemas.microsoft.com/office/drawing/2014/main" id="{ECDA87CB-520A-465D-B505-BD5342CC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11" y="3809993"/>
            <a:ext cx="4205417" cy="280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tăText 5">
            <a:extLst>
              <a:ext uri="{FF2B5EF4-FFF2-40B4-BE49-F238E27FC236}">
                <a16:creationId xmlns:a16="http://schemas.microsoft.com/office/drawing/2014/main" id="{B005C180-87E3-4B66-9220-56C721DB02DE}"/>
              </a:ext>
            </a:extLst>
          </p:cNvPr>
          <p:cNvSpPr txBox="1"/>
          <p:nvPr/>
        </p:nvSpPr>
        <p:spPr>
          <a:xfrm>
            <a:off x="9480322" y="514025"/>
            <a:ext cx="271167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Terminalul 16 Februarie</a:t>
            </a:r>
          </a:p>
          <a:p>
            <a:pPr algn="just"/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(actual Bucureștii Noi), în anul 1979</a:t>
            </a:r>
          </a:p>
          <a:p>
            <a:pPr marL="285750" indent="-285750">
              <a:buFont typeface="Arial" panose="020B0604020202020204" pitchFamily="34" charset="0"/>
              <a:buChar char="►"/>
            </a:pP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Proiectant IPCF București</a:t>
            </a:r>
          </a:p>
          <a:p>
            <a:pPr marL="285750" indent="-285750">
              <a:buFont typeface="Arial" panose="020B0604020202020204" pitchFamily="34" charset="0"/>
              <a:buChar char="►"/>
            </a:pP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Șef de proiect ing. V. </a:t>
            </a:r>
            <a:r>
              <a:rPr lang="ro-RO" sz="1400" dirty="0" err="1">
                <a:latin typeface="Arial" panose="020B0604020202020204" pitchFamily="34" charset="0"/>
                <a:cs typeface="Arial" panose="020B0604020202020204" pitchFamily="34" charset="0"/>
              </a:rPr>
              <a:t>Umlauf</a:t>
            </a:r>
            <a:endParaRPr lang="ro-R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►"/>
            </a:pP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Constructor TCCF (Șantierele 12 Construcții, 13 Montaje și 16 Instalații)</a:t>
            </a:r>
          </a:p>
          <a:p>
            <a:pPr marL="285750" indent="-285750">
              <a:buFont typeface="Arial" panose="020B0604020202020204" pitchFamily="34" charset="0"/>
              <a:buChar char="►"/>
            </a:pP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Șefi de șantiere ing. Nicolae Constantinescu, ing. Gheorghe Popescu și ing. Vasile </a:t>
            </a:r>
            <a:r>
              <a:rPr lang="ro-RO" sz="1400" dirty="0" err="1">
                <a:latin typeface="Arial" panose="020B0604020202020204" pitchFamily="34" charset="0"/>
                <a:cs typeface="Arial" panose="020B0604020202020204" pitchFamily="34" charset="0"/>
              </a:rPr>
              <a:t>Istode</a:t>
            </a:r>
            <a:endParaRPr lang="ro-R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tăText 6">
            <a:extLst>
              <a:ext uri="{FF2B5EF4-FFF2-40B4-BE49-F238E27FC236}">
                <a16:creationId xmlns:a16="http://schemas.microsoft.com/office/drawing/2014/main" id="{FFB1A616-20BE-42AF-86FC-9B9422164AB5}"/>
              </a:ext>
            </a:extLst>
          </p:cNvPr>
          <p:cNvSpPr txBox="1"/>
          <p:nvPr/>
        </p:nvSpPr>
        <p:spPr>
          <a:xfrm>
            <a:off x="9480322" y="3809987"/>
            <a:ext cx="2745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Terminalul Wien Sud (Austria)</a:t>
            </a:r>
          </a:p>
          <a:p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Inaugurat în anul 2016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76A5FE3-C8AB-404C-8AC9-CFC401AA12DF}"/>
              </a:ext>
            </a:extLst>
          </p:cNvPr>
          <p:cNvSpPr txBox="1">
            <a:spLocks/>
          </p:cNvSpPr>
          <p:nvPr/>
        </p:nvSpPr>
        <p:spPr>
          <a:xfrm>
            <a:off x="0" y="7"/>
            <a:ext cx="12192000" cy="433382"/>
          </a:xfrm>
          <a:prstGeom prst="rect">
            <a:avLst/>
          </a:prstGeom>
          <a:solidFill>
            <a:srgbClr val="AF291B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o-RO" altLang="ro-RO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TERMINALE DE TRANSPORT COMBINAT ÎNAINTE DE 1989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91D5BD82-269E-4629-896D-7CD0659F3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ine 4" descr="O imagine care conține clădire, exterior&#10;&#10;Descriere generată automat">
            <a:extLst>
              <a:ext uri="{FF2B5EF4-FFF2-40B4-BE49-F238E27FC236}">
                <a16:creationId xmlns:a16="http://schemas.microsoft.com/office/drawing/2014/main" id="{A7D5A77E-299A-416D-8A78-9C71521BA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5235" y="606985"/>
            <a:ext cx="4205411" cy="295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4998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543313-1672-4999-AEED-AD4CD795D81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422" y="1554734"/>
            <a:ext cx="2802145" cy="38807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B2405630-A771-44C6-8EA6-47F98148B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3393" y="1559391"/>
            <a:ext cx="2635916" cy="391200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0CB495F-EB93-44AA-99AD-1CB5F4DE0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4159" y="1523487"/>
            <a:ext cx="2800113" cy="391200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8E0D9EF-32F4-45FD-87C3-295B09962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67440" y="1559397"/>
            <a:ext cx="2800255" cy="391200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D110773-F3B3-4849-B5C4-C769B2F28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"/>
            <a:ext cx="12192000" cy="433383"/>
          </a:xfrm>
          <a:solidFill>
            <a:srgbClr val="AF291B"/>
          </a:solidFill>
        </p:spPr>
        <p:txBody>
          <a:bodyPr/>
          <a:lstStyle/>
          <a:p>
            <a:pPr algn="r" eaLnBrk="1" hangingPunct="1"/>
            <a:r>
              <a:rPr lang="ro-RO" altLang="ro-RO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REGLEMENTĂRI ÎN PERIOADA 1958 - 1989</a:t>
            </a:r>
          </a:p>
        </p:txBody>
      </p:sp>
      <p:sp>
        <p:nvSpPr>
          <p:cNvPr id="9" name="Oval 14">
            <a:extLst>
              <a:ext uri="{FF2B5EF4-FFF2-40B4-BE49-F238E27FC236}">
                <a16:creationId xmlns:a16="http://schemas.microsoft.com/office/drawing/2014/main" id="{E8156951-8010-41AD-9B2E-92E59ED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956" y="3788751"/>
            <a:ext cx="1638624" cy="242079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o-RO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41107B48-8EDA-4FA8-9F70-6396CA813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936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C714D729-0FFB-4A19-98BA-3B377194BFF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836" y="1765143"/>
            <a:ext cx="2245312" cy="302522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947C7C4-8578-4AAD-A721-2EC1A9C82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3876" y="3720720"/>
            <a:ext cx="2172129" cy="29864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719BA1-ACFE-494C-AD12-4B8234B5F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2340" y="3720717"/>
            <a:ext cx="2278679" cy="2986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3A23DBDE-69DF-408F-B674-1CB251803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931" y="595106"/>
            <a:ext cx="2096652" cy="3025229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1B4B05ED-3C5A-49BF-B11D-80CF7035C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750" y="1798260"/>
            <a:ext cx="2268923" cy="30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ine 10">
            <a:extLst>
              <a:ext uri="{FF2B5EF4-FFF2-40B4-BE49-F238E27FC236}">
                <a16:creationId xmlns:a16="http://schemas.microsoft.com/office/drawing/2014/main" id="{664279D0-D736-467E-BF61-30E61B111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871" y="620239"/>
            <a:ext cx="2245312" cy="300009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37D54E0-FC55-41C8-8F63-E991D97F7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"/>
            <a:ext cx="12192000" cy="433383"/>
          </a:xfrm>
          <a:solidFill>
            <a:srgbClr val="AF291B"/>
          </a:solidFill>
        </p:spPr>
        <p:txBody>
          <a:bodyPr/>
          <a:lstStyle/>
          <a:p>
            <a:pPr algn="r" eaLnBrk="1" hangingPunct="1"/>
            <a:r>
              <a:rPr lang="ro-RO" altLang="ro-RO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CUNOȘTINȚE DESPRE TRANSPORTURI COMBINATE ÎN PERIOADA 1960 - 1989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99459539-27AC-4798-9676-0F4C0A96A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23430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ă 3">
            <a:extLst>
              <a:ext uri="{FF2B5EF4-FFF2-40B4-BE49-F238E27FC236}">
                <a16:creationId xmlns:a16="http://schemas.microsoft.com/office/drawing/2014/main" id="{28D2E61D-81AB-4387-925C-74892F2300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5410371"/>
              </p:ext>
            </p:extLst>
          </p:nvPr>
        </p:nvGraphicFramePr>
        <p:xfrm>
          <a:off x="627199" y="4002589"/>
          <a:ext cx="11000231" cy="2845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ă 5">
            <a:extLst>
              <a:ext uri="{FF2B5EF4-FFF2-40B4-BE49-F238E27FC236}">
                <a16:creationId xmlns:a16="http://schemas.microsoft.com/office/drawing/2014/main" id="{23FB78A6-FF3F-429F-B3B0-A6D340C552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2750427"/>
              </p:ext>
            </p:extLst>
          </p:nvPr>
        </p:nvGraphicFramePr>
        <p:xfrm>
          <a:off x="942395" y="563880"/>
          <a:ext cx="10524929" cy="286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Dreptunghi 6">
            <a:extLst>
              <a:ext uri="{FF2B5EF4-FFF2-40B4-BE49-F238E27FC236}">
                <a16:creationId xmlns:a16="http://schemas.microsoft.com/office/drawing/2014/main" id="{787A3EC4-43DC-4801-A501-F45C4F07464D}"/>
              </a:ext>
            </a:extLst>
          </p:cNvPr>
          <p:cNvSpPr/>
          <p:nvPr/>
        </p:nvSpPr>
        <p:spPr>
          <a:xfrm>
            <a:off x="1163782" y="3543302"/>
            <a:ext cx="9964883" cy="207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Sursa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OECD, https://data.oecd.org/transport/container-transport.htm</a:t>
            </a:r>
            <a:endParaRPr lang="ro-RO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reptunghi 7">
            <a:extLst>
              <a:ext uri="{FF2B5EF4-FFF2-40B4-BE49-F238E27FC236}">
                <a16:creationId xmlns:a16="http://schemas.microsoft.com/office/drawing/2014/main" id="{297E0C27-3B23-4162-93D2-AEB0234EE3A0}"/>
              </a:ext>
            </a:extLst>
          </p:cNvPr>
          <p:cNvSpPr/>
          <p:nvPr/>
        </p:nvSpPr>
        <p:spPr>
          <a:xfrm>
            <a:off x="1080655" y="6535886"/>
            <a:ext cx="10484148" cy="312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Sursa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Eurostat</a:t>
            </a:r>
            <a:endParaRPr lang="ro-RO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8F2DE-A696-456F-86B4-5BCD425F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"/>
            <a:ext cx="12192000" cy="449572"/>
          </a:xfrm>
          <a:solidFill>
            <a:srgbClr val="AF291B"/>
          </a:solidFill>
        </p:spPr>
        <p:txBody>
          <a:bodyPr/>
          <a:lstStyle/>
          <a:p>
            <a:pPr algn="r" eaLnBrk="1" hangingPunct="1"/>
            <a:r>
              <a:rPr lang="en-US" altLang="ro-RO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TRANSPORTUL COMBINAT NE</a:t>
            </a:r>
            <a:r>
              <a:rPr lang="ro-RO" altLang="ro-RO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ÎNSOȚIT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74E99EE-90C8-4CAB-87DB-874FB859F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66877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20B49-C459-4857-8272-1FC91B2644D5}"/>
              </a:ext>
            </a:extLst>
          </p:cNvPr>
          <p:cNvSpPr txBox="1">
            <a:spLocks/>
          </p:cNvSpPr>
          <p:nvPr/>
        </p:nvSpPr>
        <p:spPr>
          <a:xfrm>
            <a:off x="0" y="4"/>
            <a:ext cx="12192000" cy="433386"/>
          </a:xfrm>
          <a:prstGeom prst="rect">
            <a:avLst/>
          </a:prstGeom>
          <a:solidFill>
            <a:srgbClr val="AF291B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ro-RO" sz="2000" b="1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TRANSPORTUL COMBINAT NE</a:t>
            </a:r>
            <a:r>
              <a:rPr lang="ro-RO" altLang="ro-RO" sz="2000" b="1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ÎNSOȚIT</a:t>
            </a:r>
            <a:endParaRPr lang="ro-RO" altLang="ro-RO" sz="20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ă 3">
            <a:extLst>
              <a:ext uri="{FF2B5EF4-FFF2-40B4-BE49-F238E27FC236}">
                <a16:creationId xmlns:a16="http://schemas.microsoft.com/office/drawing/2014/main" id="{B281D14C-4A69-445C-B8BD-15E254A7E4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1729955"/>
              </p:ext>
            </p:extLst>
          </p:nvPr>
        </p:nvGraphicFramePr>
        <p:xfrm>
          <a:off x="1350099" y="685800"/>
          <a:ext cx="89135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Dreptunghi 5">
            <a:extLst>
              <a:ext uri="{FF2B5EF4-FFF2-40B4-BE49-F238E27FC236}">
                <a16:creationId xmlns:a16="http://schemas.microsoft.com/office/drawing/2014/main" id="{CA0727A1-D72F-4AB7-9863-92A79CFDD3D5}"/>
              </a:ext>
            </a:extLst>
          </p:cNvPr>
          <p:cNvSpPr/>
          <p:nvPr/>
        </p:nvSpPr>
        <p:spPr>
          <a:xfrm>
            <a:off x="1080655" y="6535886"/>
            <a:ext cx="10484148" cy="312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Sursa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Eurostat</a:t>
            </a:r>
            <a:endParaRPr lang="ro-RO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Diagramă 7">
            <a:extLst>
              <a:ext uri="{FF2B5EF4-FFF2-40B4-BE49-F238E27FC236}">
                <a16:creationId xmlns:a16="http://schemas.microsoft.com/office/drawing/2014/main" id="{1118E651-2943-4DC3-A505-ABC6D8FB4B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6261279"/>
              </p:ext>
            </p:extLst>
          </p:nvPr>
        </p:nvGraphicFramePr>
        <p:xfrm>
          <a:off x="886694" y="3648271"/>
          <a:ext cx="10418617" cy="2887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5">
            <a:extLst>
              <a:ext uri="{FF2B5EF4-FFF2-40B4-BE49-F238E27FC236}">
                <a16:creationId xmlns:a16="http://schemas.microsoft.com/office/drawing/2014/main" id="{DB337A29-3D1A-4E2A-953F-526D8A8DA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66618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ă 2">
            <a:extLst>
              <a:ext uri="{FF2B5EF4-FFF2-40B4-BE49-F238E27FC236}">
                <a16:creationId xmlns:a16="http://schemas.microsoft.com/office/drawing/2014/main" id="{7AF4C968-500B-416B-B458-10B6FDACF2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3681574"/>
              </p:ext>
            </p:extLst>
          </p:nvPr>
        </p:nvGraphicFramePr>
        <p:xfrm>
          <a:off x="45720" y="936457"/>
          <a:ext cx="121462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reptunghi 3">
            <a:extLst>
              <a:ext uri="{FF2B5EF4-FFF2-40B4-BE49-F238E27FC236}">
                <a16:creationId xmlns:a16="http://schemas.microsoft.com/office/drawing/2014/main" id="{774D83A7-8B48-4622-B832-B3AD1F7ACA49}"/>
              </a:ext>
            </a:extLst>
          </p:cNvPr>
          <p:cNvSpPr/>
          <p:nvPr/>
        </p:nvSpPr>
        <p:spPr>
          <a:xfrm>
            <a:off x="1080655" y="6535886"/>
            <a:ext cx="10484148" cy="312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Sursa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Eurostat</a:t>
            </a:r>
            <a:endParaRPr lang="ro-RO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8CB1A2-8C1D-4521-A969-4AA056542492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12192000" cy="466531"/>
          </a:xfrm>
          <a:prstGeom prst="rect">
            <a:avLst/>
          </a:prstGeom>
          <a:solidFill>
            <a:srgbClr val="AF291B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ro-RO" sz="2000" b="1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TRANSPORTUL COMBINAT NE</a:t>
            </a:r>
            <a:r>
              <a:rPr lang="ro-RO" altLang="ro-RO" sz="2000" b="1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ÎNSOȚIT</a:t>
            </a:r>
            <a:endParaRPr lang="ro-RO" altLang="ro-RO" sz="20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3C4894E-5D44-4D2C-9AB1-306D853499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919008"/>
              </p:ext>
            </p:extLst>
          </p:nvPr>
        </p:nvGraphicFramePr>
        <p:xfrm>
          <a:off x="1445260" y="3736171"/>
          <a:ext cx="9347200" cy="2799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FDD5915-7F6C-4F6A-889C-C503DDA95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87346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>
            <a:extLst>
              <a:ext uri="{FF2B5EF4-FFF2-40B4-BE49-F238E27FC236}">
                <a16:creationId xmlns:a16="http://schemas.microsoft.com/office/drawing/2014/main" id="{6D4A0C80-741F-4C29-B668-B4F120799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155" y="547981"/>
            <a:ext cx="4755795" cy="2671424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A63C8071-0BD8-4DF9-B17F-18E37B9DE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0428" y="3399274"/>
            <a:ext cx="47978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o-RO" altLang="ro-RO" sz="1100" dirty="0">
                <a:cs typeface="Arial" panose="020B0604020202020204" pitchFamily="34" charset="0"/>
              </a:rPr>
              <a:t>Sursa</a:t>
            </a:r>
            <a:r>
              <a:rPr lang="en-US" altLang="ro-RO" sz="1100" dirty="0">
                <a:cs typeface="Arial" panose="020B0604020202020204" pitchFamily="34" charset="0"/>
              </a:rPr>
              <a:t>: DP World Romania, https://www.dpworld.com/constanta/-/media/project/dpwg/dpwg-tenant/europe/constanta/media-files/dp-world-constanta-01-standard-presentation-2020.pdf?rev=ba8d5f9634d744988711be52a3bda4c2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2FD8D9E-91E5-4455-9DBB-CA5CBB237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03" y="516495"/>
            <a:ext cx="3442601" cy="279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5C043804-4449-4C4B-B378-BA0555EFC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965" y="3408273"/>
            <a:ext cx="362559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o-RO" altLang="ro-RO" sz="1100" dirty="0">
                <a:cs typeface="Arial" panose="020B0604020202020204" pitchFamily="34" charset="0"/>
              </a:rPr>
              <a:t>Sursa: </a:t>
            </a:r>
            <a:r>
              <a:rPr lang="en-US" altLang="ro-RO" sz="1100" dirty="0">
                <a:cs typeface="Arial" panose="020B0604020202020204" pitchFamily="34" charset="0"/>
              </a:rPr>
              <a:t>“Master </a:t>
            </a:r>
            <a:r>
              <a:rPr lang="en-US" altLang="ro-RO" sz="1100" dirty="0" err="1">
                <a:cs typeface="Arial" panose="020B0604020202020204" pitchFamily="34" charset="0"/>
              </a:rPr>
              <a:t>Planului</a:t>
            </a:r>
            <a:r>
              <a:rPr lang="en-US" altLang="ro-RO" sz="1100" dirty="0">
                <a:cs typeface="Arial" panose="020B0604020202020204" pitchFamily="34" charset="0"/>
              </a:rPr>
              <a:t> General de Transport</a:t>
            </a:r>
            <a:r>
              <a:rPr lang="ro-RO" altLang="ro-RO" sz="1100" dirty="0">
                <a:cs typeface="Arial" panose="020B0604020202020204" pitchFamily="34" charset="0"/>
              </a:rPr>
              <a:t> al României, </a:t>
            </a:r>
            <a:r>
              <a:rPr lang="en-US" altLang="ro-RO" sz="1100" dirty="0">
                <a:cs typeface="Arial" panose="020B0604020202020204" pitchFamily="34" charset="0"/>
              </a:rPr>
              <a:t>v</a:t>
            </a:r>
            <a:r>
              <a:rPr lang="vi-VN" altLang="ro-RO" sz="1100" dirty="0">
                <a:cs typeface="Arial" panose="020B0604020202020204" pitchFamily="34" charset="0"/>
              </a:rPr>
              <a:t>ariantă finală revizuită a Raportului privind Mast</a:t>
            </a:r>
            <a:r>
              <a:rPr lang="en-US" altLang="ro-RO" sz="1100" dirty="0">
                <a:cs typeface="Arial" panose="020B0604020202020204" pitchFamily="34" charset="0"/>
              </a:rPr>
              <a:t>er</a:t>
            </a:r>
            <a:r>
              <a:rPr lang="vi-VN" altLang="ro-RO" sz="1100" dirty="0">
                <a:cs typeface="Arial" panose="020B0604020202020204" pitchFamily="34" charset="0"/>
              </a:rPr>
              <a:t> Planul pe termen scurt, mediu și lung</a:t>
            </a:r>
            <a:r>
              <a:rPr lang="ro-RO" altLang="ro-RO" sz="1100" dirty="0">
                <a:cs typeface="Arial" panose="020B0604020202020204" pitchFamily="34" charset="0"/>
              </a:rPr>
              <a:t> (2011)</a:t>
            </a:r>
            <a:endParaRPr lang="en-US" altLang="ro-RO" sz="1100" dirty="0"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8801B-7F2A-4638-9155-663842A2B8E6}"/>
              </a:ext>
            </a:extLst>
          </p:cNvPr>
          <p:cNvSpPr txBox="1">
            <a:spLocks/>
          </p:cNvSpPr>
          <p:nvPr/>
        </p:nvSpPr>
        <p:spPr>
          <a:xfrm>
            <a:off x="0" y="8"/>
            <a:ext cx="12192000" cy="442380"/>
          </a:xfrm>
          <a:prstGeom prst="rect">
            <a:avLst/>
          </a:prstGeom>
          <a:solidFill>
            <a:srgbClr val="AF291B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ro-RO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TRANSPORTUL COMBINAT NE</a:t>
            </a:r>
            <a:r>
              <a:rPr lang="ro-RO" altLang="ro-RO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ÎNSOȚIT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D21B8C1-9D32-4683-A294-242339315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9" y="505674"/>
            <a:ext cx="3741001" cy="280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BD8A07-2142-4778-B7E4-695BBD37AE63}"/>
              </a:ext>
            </a:extLst>
          </p:cNvPr>
          <p:cNvSpPr txBox="1"/>
          <p:nvPr/>
        </p:nvSpPr>
        <p:spPr>
          <a:xfrm>
            <a:off x="145368" y="3358493"/>
            <a:ext cx="359167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o-RO" altLang="ro-RO" sz="1000" dirty="0">
                <a:latin typeface="Arial" panose="020B0604020202020204" pitchFamily="34" charset="0"/>
                <a:cs typeface="Arial" panose="020B0604020202020204" pitchFamily="34" charset="0"/>
              </a:rPr>
              <a:t>Prezentare N.M. Tănăsuică la Conferinţa Clubului Feroviar </a:t>
            </a:r>
            <a:r>
              <a:rPr lang="en-US" altLang="ro-RO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altLang="ro-RO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Rolul transportului feroviar în dezvoltarea unor soluții de logistică competitive</a:t>
            </a:r>
            <a:r>
              <a:rPr lang="en-US" altLang="ro-RO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o-RO" altLang="ro-RO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ro-RO" sz="1000" dirty="0">
                <a:latin typeface="Arial" panose="020B0604020202020204" pitchFamily="34" charset="0"/>
                <a:cs typeface="Arial" panose="020B0604020202020204" pitchFamily="34" charset="0"/>
              </a:rPr>
              <a:t>5 – 6 aprilie 2011, Constanţa</a:t>
            </a:r>
            <a:endParaRPr lang="ro-RO" altLang="ro-RO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906B54A-3966-4EBA-9A1E-7DFAED808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889187"/>
              </p:ext>
            </p:extLst>
          </p:nvPr>
        </p:nvGraphicFramePr>
        <p:xfrm>
          <a:off x="145368" y="4466375"/>
          <a:ext cx="7729868" cy="2229826"/>
        </p:xfrm>
        <a:graphic>
          <a:graphicData uri="http://schemas.openxmlformats.org/drawingml/2006/table">
            <a:tbl>
              <a:tblPr/>
              <a:tblGrid>
                <a:gridCol w="597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1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0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1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10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81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1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74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9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1249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/>
                          <a:ea typeface="Calibri"/>
                          <a:cs typeface="Times New Roman"/>
                        </a:rPr>
                        <a:t>Anul</a:t>
                      </a:r>
                      <a:endParaRPr lang="ro-RO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TEU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b="1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Feroviar</a:t>
                      </a:r>
                      <a:endParaRPr lang="ro-RO" sz="15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/>
                          <a:ea typeface="Calibri"/>
                          <a:cs typeface="Times New Roman"/>
                        </a:rPr>
                        <a:t>Rutier</a:t>
                      </a:r>
                      <a:endParaRPr lang="ro-RO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/>
                          <a:ea typeface="Calibri"/>
                          <a:cs typeface="Times New Roman"/>
                        </a:rPr>
                        <a:t>Maritim</a:t>
                      </a:r>
                      <a:endParaRPr lang="ro-RO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/>
                          <a:ea typeface="Calibri"/>
                          <a:cs typeface="Times New Roman"/>
                        </a:rPr>
                        <a:t>Fluvial</a:t>
                      </a:r>
                      <a:endParaRPr lang="ro-RO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895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Segment  de piaţa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TEU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Segment  de piaţa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TEU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Segment  de piaţa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TEU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Segment  de piaţa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TEU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4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/>
                          <a:ea typeface="Calibri"/>
                          <a:cs typeface="Times New Roman"/>
                        </a:rPr>
                        <a:t>2007</a:t>
                      </a:r>
                      <a:endParaRPr lang="ro-RO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1411414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14.70%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207478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14.80%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208889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69%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973876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1.60%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22583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0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/>
                          <a:ea typeface="Calibri"/>
                          <a:cs typeface="Times New Roman"/>
                        </a:rPr>
                        <a:t>2009</a:t>
                      </a:r>
                      <a:endParaRPr lang="ro-RO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594303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18.33%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108936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51.14%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303927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29.03%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172526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1.50%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8915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4692519"/>
                  </a:ext>
                </a:extLst>
              </a:tr>
              <a:tr h="3074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666036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Datele nu sunt disponibile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o-RO" sz="15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o-RO" sz="15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o-RO" sz="15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o-RO" sz="15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o-RO" sz="15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0,26%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1761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5217344"/>
                  </a:ext>
                </a:extLst>
              </a:tr>
              <a:tr h="3074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Calibri"/>
                          <a:ea typeface="Calibri"/>
                          <a:cs typeface="Times New Roman"/>
                        </a:rPr>
                        <a:t>2020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643725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o-RO" sz="1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o-RO" sz="15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o-RO" sz="15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o-RO" sz="15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o-RO" sz="15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o-RO" sz="15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0,19%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500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1242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183567"/>
                  </a:ext>
                </a:extLst>
              </a:tr>
            </a:tbl>
          </a:graphicData>
        </a:graphic>
      </p:graphicFrame>
      <p:sp>
        <p:nvSpPr>
          <p:cNvPr id="16" name="Rectangle 1">
            <a:extLst>
              <a:ext uri="{FF2B5EF4-FFF2-40B4-BE49-F238E27FC236}">
                <a16:creationId xmlns:a16="http://schemas.microsoft.com/office/drawing/2014/main" id="{25F6391E-2B71-451F-953D-52623A5B6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71" y="4056528"/>
            <a:ext cx="6337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o-RO" altLang="ro-RO" dirty="0">
                <a:ea typeface="Calibri" panose="020F0502020204030204" pitchFamily="34" charset="0"/>
                <a:cs typeface="Arial" panose="020B0604020202020204" pitchFamily="34" charset="0"/>
              </a:rPr>
              <a:t>Volumul traficului de containere mari prin portul Constanţa</a:t>
            </a:r>
          </a:p>
          <a:p>
            <a:endParaRPr lang="ro-RO" altLang="ro-RO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933A1B-88AB-4EF7-8D30-57D117885E38}"/>
              </a:ext>
            </a:extLst>
          </p:cNvPr>
          <p:cNvSpPr/>
          <p:nvPr/>
        </p:nvSpPr>
        <p:spPr>
          <a:xfrm>
            <a:off x="7947806" y="4470212"/>
            <a:ext cx="4170429" cy="222982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1" indent="-174621" algn="just">
              <a:buFont typeface="Wingdings" panose="05000000000000000000" pitchFamily="2" charset="2"/>
              <a:buChar char="§"/>
            </a:pPr>
            <a:r>
              <a:rPr lang="ro-RO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Volumul traficului intern de UTI-uri fără legătură cu</a:t>
            </a:r>
            <a:r>
              <a:rPr lang="ro-RO" sz="14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portul Constanţa → 0.</a:t>
            </a:r>
          </a:p>
          <a:p>
            <a:pPr marL="174621" indent="-174621" algn="just">
              <a:buFont typeface="Wingdings" panose="05000000000000000000" pitchFamily="2" charset="2"/>
              <a:buChar char="§"/>
            </a:pPr>
            <a:r>
              <a:rPr lang="ro-RO" sz="14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Se manifestă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factori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cu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influen</a:t>
            </a:r>
            <a:r>
              <a:rPr lang="ro-RO" sz="14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țe negatve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</a:t>
            </a:r>
          </a:p>
          <a:p>
            <a:pPr marL="536561" lvl="1" indent="-274632" algn="just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Limit</a:t>
            </a:r>
            <a:r>
              <a:rPr lang="ro-RO" sz="14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ările impuse de strâmtorile Bosfor și Dardanele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;</a:t>
            </a:r>
            <a:endParaRPr lang="ro-RO" sz="1400" dirty="0">
              <a:solidFill>
                <a:schemeClr val="tx1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536561" lvl="1" indent="-274632" algn="just">
              <a:buFont typeface="Wingdings" panose="05000000000000000000" pitchFamily="2" charset="2"/>
              <a:buChar char="ü"/>
            </a:pPr>
            <a:r>
              <a:rPr lang="ro-RO" sz="14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Competiția cu porturile ucrainene și rusești</a:t>
            </a:r>
          </a:p>
          <a:p>
            <a:pPr marL="285744" indent="-285744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Prof. Theo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Notteboom</a:t>
            </a:r>
            <a:r>
              <a:rPr lang="ro-RO" sz="14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(Belgia) observă preferința unor linii de navigație de a organiza hub-uri în zona Mediteranei și de a deservi porturile de la Marea Neagră cu nave feeder.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0554AB1A-30D8-4228-B1BC-C6F21B01E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70009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9F3BD6C4-FC46-4953-B3FB-5B7D26666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787668"/>
              </p:ext>
            </p:extLst>
          </p:nvPr>
        </p:nvGraphicFramePr>
        <p:xfrm>
          <a:off x="909598" y="965360"/>
          <a:ext cx="10559846" cy="561963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63067">
                  <a:extLst>
                    <a:ext uri="{9D8B030D-6E8A-4147-A177-3AD203B41FA5}">
                      <a16:colId xmlns:a16="http://schemas.microsoft.com/office/drawing/2014/main" val="1177868954"/>
                    </a:ext>
                  </a:extLst>
                </a:gridCol>
                <a:gridCol w="2063067">
                  <a:extLst>
                    <a:ext uri="{9D8B030D-6E8A-4147-A177-3AD203B41FA5}">
                      <a16:colId xmlns:a16="http://schemas.microsoft.com/office/drawing/2014/main" val="2845800165"/>
                    </a:ext>
                  </a:extLst>
                </a:gridCol>
                <a:gridCol w="1894796">
                  <a:extLst>
                    <a:ext uri="{9D8B030D-6E8A-4147-A177-3AD203B41FA5}">
                      <a16:colId xmlns:a16="http://schemas.microsoft.com/office/drawing/2014/main" val="2077752394"/>
                    </a:ext>
                  </a:extLst>
                </a:gridCol>
                <a:gridCol w="2231336">
                  <a:extLst>
                    <a:ext uri="{9D8B030D-6E8A-4147-A177-3AD203B41FA5}">
                      <a16:colId xmlns:a16="http://schemas.microsoft.com/office/drawing/2014/main" val="467528753"/>
                    </a:ext>
                  </a:extLst>
                </a:gridCol>
                <a:gridCol w="565435">
                  <a:extLst>
                    <a:ext uri="{9D8B030D-6E8A-4147-A177-3AD203B41FA5}">
                      <a16:colId xmlns:a16="http://schemas.microsoft.com/office/drawing/2014/main" val="1575038670"/>
                    </a:ext>
                  </a:extLst>
                </a:gridCol>
                <a:gridCol w="626561">
                  <a:extLst>
                    <a:ext uri="{9D8B030D-6E8A-4147-A177-3AD203B41FA5}">
                      <a16:colId xmlns:a16="http://schemas.microsoft.com/office/drawing/2014/main" val="2404878643"/>
                    </a:ext>
                  </a:extLst>
                </a:gridCol>
                <a:gridCol w="626561">
                  <a:extLst>
                    <a:ext uri="{9D8B030D-6E8A-4147-A177-3AD203B41FA5}">
                      <a16:colId xmlns:a16="http://schemas.microsoft.com/office/drawing/2014/main" val="3240202032"/>
                    </a:ext>
                  </a:extLst>
                </a:gridCol>
                <a:gridCol w="489023">
                  <a:extLst>
                    <a:ext uri="{9D8B030D-6E8A-4147-A177-3AD203B41FA5}">
                      <a16:colId xmlns:a16="http://schemas.microsoft.com/office/drawing/2014/main" val="1244285253"/>
                    </a:ext>
                  </a:extLst>
                </a:gridCol>
              </a:tblGrid>
              <a:tr h="273136">
                <a:tc gridSpan="8">
                  <a:txBody>
                    <a:bodyPr/>
                    <a:lstStyle/>
                    <a:p>
                      <a:pPr algn="ctr" rtl="0" fontAlgn="ctr"/>
                      <a:r>
                        <a:rPr lang="ro-RO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MODELE DE ORGANIZARE A SERVICIILOR DE TRANSPORT COMBINAT</a:t>
                      </a:r>
                      <a:endParaRPr lang="ro-RO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007285"/>
                  </a:ext>
                </a:extLst>
              </a:tr>
              <a:tr h="560400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Descrierea </a:t>
                      </a:r>
                      <a:r>
                        <a:rPr lang="ro-RO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Asociaţiei</a:t>
                      </a:r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Europene pentru Transport </a:t>
                      </a:r>
                      <a:r>
                        <a:rPr lang="ro-RO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Intermodal</a:t>
                      </a:r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(EIA)</a:t>
                      </a:r>
                      <a:endParaRPr lang="ro-RO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s-ES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Descrierea</a:t>
                      </a:r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din </a:t>
                      </a:r>
                      <a:r>
                        <a:rPr lang="es-ES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proiectul</a:t>
                      </a:r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UIC DIOMIS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1989</a:t>
                      </a:r>
                      <a:endParaRPr lang="ro-RO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ro-RO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o-RO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o-RO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extLst>
                  <a:ext uri="{0D108BD9-81ED-4DB2-BD59-A6C34878D82A}">
                    <a16:rowId xmlns:a16="http://schemas.microsoft.com/office/drawing/2014/main" val="1150674687"/>
                  </a:ext>
                </a:extLst>
              </a:tr>
              <a:tr h="248549">
                <a:tc rowSpan="6"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Servicii de linie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Navetă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Trenuri complete / trenuri directe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Navetă,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endParaRPr lang="ro-RO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extLst>
                  <a:ext uri="{0D108BD9-81ED-4DB2-BD59-A6C34878D82A}">
                    <a16:rowId xmlns:a16="http://schemas.microsoft.com/office/drawing/2014/main" val="2308251962"/>
                  </a:ext>
                </a:extLst>
              </a:tr>
              <a:tr h="248549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Navetă cu antene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endParaRPr lang="ro-RO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extLst>
                  <a:ext uri="{0D108BD9-81ED-4DB2-BD59-A6C34878D82A}">
                    <a16:rowId xmlns:a16="http://schemas.microsoft.com/office/drawing/2014/main" val="1778177828"/>
                  </a:ext>
                </a:extLst>
              </a:tr>
              <a:tr h="248549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Serviciu în triunghi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Fără echivalent DIOMIS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extLst>
                  <a:ext uri="{0D108BD9-81ED-4DB2-BD59-A6C34878D82A}">
                    <a16:rowId xmlns:a16="http://schemas.microsoft.com/office/drawing/2014/main" val="2682418689"/>
                  </a:ext>
                </a:extLst>
              </a:tr>
              <a:tr h="248549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Serviciu convenţional 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 rowSpan="9"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 de </a:t>
                      </a:r>
                      <a:r>
                        <a:rPr lang="ro-RO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producţie</a:t>
                      </a:r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care utilizează </a:t>
                      </a:r>
                      <a:r>
                        <a:rPr lang="ro-RO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capacităţi</a:t>
                      </a:r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mai mici decât ale unui tren complet (Sistem cu alimentare)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Tren multigrupat de linie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extLst>
                  <a:ext uri="{0D108BD9-81ED-4DB2-BD59-A6C34878D82A}">
                    <a16:rowId xmlns:a16="http://schemas.microsoft.com/office/drawing/2014/main" val="1306847966"/>
                  </a:ext>
                </a:extLst>
              </a:tr>
              <a:tr h="736229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Trenuri multigrupate care schimbă vagoane între ele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extLst>
                  <a:ext uri="{0D108BD9-81ED-4DB2-BD59-A6C34878D82A}">
                    <a16:rowId xmlns:a16="http://schemas.microsoft.com/office/drawing/2014/main" val="4272372087"/>
                  </a:ext>
                </a:extLst>
              </a:tr>
              <a:tr h="492389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Serviciu de colectare </a:t>
                      </a:r>
                      <a:r>
                        <a:rPr lang="ro-RO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şi</a:t>
                      </a:r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o-RO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distribuţie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o-RO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extLst>
                  <a:ext uri="{0D108BD9-81ED-4DB2-BD59-A6C34878D82A}">
                    <a16:rowId xmlns:a16="http://schemas.microsoft.com/office/drawing/2014/main" val="1298231540"/>
                  </a:ext>
                </a:extLst>
              </a:tr>
              <a:tr h="24854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Servicii în </a:t>
                      </a:r>
                      <a:r>
                        <a:rPr lang="ro-RO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reţea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Hub-</a:t>
                      </a:r>
                      <a:r>
                        <a:rPr lang="ro-RO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o-RO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spokes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Placă turnantă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extLst>
                  <a:ext uri="{0D108BD9-81ED-4DB2-BD59-A6C34878D82A}">
                    <a16:rowId xmlns:a16="http://schemas.microsoft.com/office/drawing/2014/main" val="467504202"/>
                  </a:ext>
                </a:extLst>
              </a:tr>
              <a:tr h="366435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Poartă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Fără echivalent DIOMIS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o-RO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extLst>
                  <a:ext uri="{0D108BD9-81ED-4DB2-BD59-A6C34878D82A}">
                    <a16:rowId xmlns:a16="http://schemas.microsoft.com/office/drawing/2014/main" val="395685883"/>
                  </a:ext>
                </a:extLst>
              </a:tr>
              <a:tr h="471137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Fără echivalent EIA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Poartă  - model HUPAC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extLst>
                  <a:ext uri="{0D108BD9-81ED-4DB2-BD59-A6C34878D82A}">
                    <a16:rowId xmlns:a16="http://schemas.microsoft.com/office/drawing/2014/main" val="1519772952"/>
                  </a:ext>
                </a:extLst>
              </a:tr>
              <a:tr h="736229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o-RO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Reţea</a:t>
                      </a:r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navete</a:t>
                      </a:r>
                      <a:endParaRPr lang="ro-RO" sz="1600" dirty="0"/>
                    </a:p>
                  </a:txBody>
                  <a:tcPr marL="4709" marR="4709" marT="4709" marB="0" anchor="ctr"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Hub-and-spokes - model Intercontainer - Interfrigo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o-RO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extLst>
                  <a:ext uri="{0D108BD9-81ED-4DB2-BD59-A6C34878D82A}">
                    <a16:rowId xmlns:a16="http://schemas.microsoft.com/office/drawing/2014/main" val="2621740783"/>
                  </a:ext>
                </a:extLst>
              </a:tr>
              <a:tr h="248549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Mainhub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extLst>
                  <a:ext uri="{0D108BD9-81ED-4DB2-BD59-A6C34878D82A}">
                    <a16:rowId xmlns:a16="http://schemas.microsoft.com/office/drawing/2014/main" val="4154842757"/>
                  </a:ext>
                </a:extLst>
              </a:tr>
              <a:tr h="49238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Fără echivalent EIA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Trafic mixt convenţional – intermodal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  <a:endParaRPr lang="ro-RO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09" marR="4709" marT="4709" marB="0" anchor="ctr"/>
                </a:tc>
                <a:extLst>
                  <a:ext uri="{0D108BD9-81ED-4DB2-BD59-A6C34878D82A}">
                    <a16:rowId xmlns:a16="http://schemas.microsoft.com/office/drawing/2014/main" val="2889183282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89BF289D-DECD-40C2-881C-12ECACE58AE0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12192000" cy="466531"/>
          </a:xfrm>
          <a:prstGeom prst="rect">
            <a:avLst/>
          </a:prstGeom>
          <a:solidFill>
            <a:srgbClr val="AF291B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ro-RO" sz="2000" b="1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TRANSPORTUL COMBINAT NE</a:t>
            </a:r>
            <a:r>
              <a:rPr lang="ro-RO" altLang="ro-RO" sz="2000" b="1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ÎNSOȚIT</a:t>
            </a:r>
            <a:endParaRPr lang="ro-RO" altLang="ro-RO" sz="20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39D2A15-E5B7-4474-8B20-89A927C3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93644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5FBC837-F5CD-4F03-B230-B037C9F5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063" y="1101438"/>
            <a:ext cx="11170228" cy="5164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OBIECTUL ANALIZEI</a:t>
            </a:r>
          </a:p>
          <a:p>
            <a:pPr marL="363530" indent="-36353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Transporturi care intră în sfera definiției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transportului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combinat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 din </a:t>
            </a:r>
            <a:r>
              <a:rPr lang="ro-RO" sz="2000" dirty="0" err="1">
                <a:latin typeface="Arial" panose="020B0604020202020204" pitchFamily="34" charset="0"/>
                <a:ea typeface="Calibri"/>
                <a:cs typeface="Arial" pitchFamily="34" charset="0"/>
              </a:rPr>
              <a:t>Ordonanţei</a:t>
            </a:r>
            <a:r>
              <a:rPr lang="ro-RO" sz="2000" dirty="0">
                <a:latin typeface="Arial" panose="020B0604020202020204" pitchFamily="34" charset="0"/>
                <a:ea typeface="Calibri"/>
                <a:cs typeface="Arial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/>
                <a:cs typeface="Arial" pitchFamily="34" charset="0"/>
              </a:rPr>
              <a:t>guvernului</a:t>
            </a:r>
            <a:r>
              <a:rPr lang="en-US" sz="2000" dirty="0">
                <a:latin typeface="Arial" panose="020B0604020202020204" pitchFamily="34" charset="0"/>
                <a:ea typeface="Calibri"/>
                <a:cs typeface="Arial" pitchFamily="34" charset="0"/>
              </a:rPr>
              <a:t> </a:t>
            </a:r>
            <a:r>
              <a:rPr lang="ro-RO" sz="2000" dirty="0">
                <a:latin typeface="Arial" panose="020B0604020202020204" pitchFamily="34" charset="0"/>
                <a:ea typeface="Calibri"/>
                <a:cs typeface="Arial" pitchFamily="34" charset="0"/>
              </a:rPr>
              <a:t>nr. 88 din 30 august 1999</a:t>
            </a:r>
            <a:r>
              <a:rPr lang="en-US" sz="2000" dirty="0">
                <a:latin typeface="Arial" panose="020B0604020202020204" pitchFamily="34" charset="0"/>
                <a:ea typeface="Calibri"/>
                <a:cs typeface="Arial" pitchFamily="34" charset="0"/>
              </a:rPr>
              <a:t> </a:t>
            </a:r>
            <a:r>
              <a:rPr lang="ro-RO" sz="2000" dirty="0">
                <a:latin typeface="Arial" panose="020B0604020202020204" pitchFamily="34" charset="0"/>
                <a:ea typeface="Calibri"/>
                <a:cs typeface="Arial" pitchFamily="34" charset="0"/>
              </a:rPr>
              <a:t>privind stabilirea unor reguli pentru transportul combinat de mărfuri, aprobată prin legea nr. 401 / 2002</a:t>
            </a:r>
            <a:endParaRPr lang="en-US" sz="2000" dirty="0">
              <a:latin typeface="Arial" panose="020B0604020202020204" pitchFamily="34" charset="0"/>
              <a:ea typeface="Calibri"/>
              <a:cs typeface="Arial" pitchFamily="34" charset="0"/>
            </a:endParaRPr>
          </a:p>
          <a:p>
            <a:pPr marL="363530" indent="-36353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Transporturi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care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intr</a:t>
            </a: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ă în sfera art. 1, paragrafele 3 și 4 din Regulile uniforme privind contractul de transport internațional feroviar de mărfuri (CIM – Apendicele B la Convenția COTIF)</a:t>
            </a:r>
          </a:p>
          <a:p>
            <a:pPr marL="363530" indent="-36353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Transporturi similare celor de mai sus derulate în trafic intern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o-R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o-R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o-RO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SUBIECTE</a:t>
            </a:r>
          </a:p>
          <a:p>
            <a:pPr marL="363530" indent="-36353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Istoria și lecțiile sale</a:t>
            </a:r>
          </a:p>
          <a:p>
            <a:pPr marL="363530" indent="-36353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Evoluții</a:t>
            </a:r>
          </a:p>
          <a:p>
            <a:pPr marL="363530" indent="-36353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Căi și soluții pentru dezvoltare</a:t>
            </a:r>
          </a:p>
          <a:p>
            <a:pPr marL="0" indent="0">
              <a:buNone/>
            </a:pPr>
            <a:endParaRPr lang="ro-RO" dirty="0"/>
          </a:p>
          <a:p>
            <a:endParaRPr lang="ro-RO" dirty="0"/>
          </a:p>
          <a:p>
            <a:endParaRPr lang="ro-RO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2DCE10-0386-4B50-805B-3A434743EFB0}"/>
              </a:ext>
            </a:extLst>
          </p:cNvPr>
          <p:cNvSpPr txBox="1">
            <a:spLocks/>
          </p:cNvSpPr>
          <p:nvPr/>
        </p:nvSpPr>
        <p:spPr>
          <a:xfrm>
            <a:off x="0" y="5"/>
            <a:ext cx="12192000" cy="433384"/>
          </a:xfrm>
          <a:prstGeom prst="rect">
            <a:avLst/>
          </a:prstGeom>
          <a:solidFill>
            <a:srgbClr val="AF291B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o-RO" altLang="ro-RO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MULTIMODALITATEA ÎN ROMÂNIA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71FC3BD-B12F-472C-93B0-000728F7B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07647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71A40D72-497E-461E-BD22-7F93B5E21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309" y="684803"/>
            <a:ext cx="739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44" indent="-285744" eaLnBrk="1" hangingPunct="1">
              <a:buFont typeface="Arial" panose="020B0604020202020204" pitchFamily="34" charset="0"/>
              <a:buChar char="►"/>
            </a:pPr>
            <a:r>
              <a:rPr lang="ro-RO" altLang="ro-RO" b="1" dirty="0" err="1">
                <a:cs typeface="Arial" panose="020B0604020202020204" pitchFamily="34" charset="0"/>
              </a:rPr>
              <a:t>Bucureşti</a:t>
            </a:r>
            <a:r>
              <a:rPr lang="ro-RO" altLang="ro-RO" b="1" dirty="0">
                <a:cs typeface="Arial" panose="020B0604020202020204" pitchFamily="34" charset="0"/>
              </a:rPr>
              <a:t> Progresu – </a:t>
            </a:r>
            <a:r>
              <a:rPr lang="ro-RO" altLang="ro-RO" b="1" dirty="0" err="1">
                <a:cs typeface="Arial" panose="020B0604020202020204" pitchFamily="34" charset="0"/>
              </a:rPr>
              <a:t>Kaspichan</a:t>
            </a:r>
            <a:r>
              <a:rPr lang="ro-RO" altLang="ro-RO" b="1" dirty="0">
                <a:cs typeface="Arial" panose="020B0604020202020204" pitchFamily="34" charset="0"/>
              </a:rPr>
              <a:t> (1992 – 1995)</a:t>
            </a:r>
            <a:r>
              <a:rPr lang="en-US" altLang="ro-RO" b="1" dirty="0">
                <a:cs typeface="Arial" panose="020B0604020202020204" pitchFamily="34" charset="0"/>
              </a:rPr>
              <a:t>, </a:t>
            </a:r>
            <a:r>
              <a:rPr lang="en-US" altLang="ro-RO" b="1" dirty="0" err="1">
                <a:cs typeface="Arial" panose="020B0604020202020204" pitchFamily="34" charset="0"/>
              </a:rPr>
              <a:t>vagoane</a:t>
            </a:r>
            <a:r>
              <a:rPr lang="en-US" altLang="ro-RO" b="1" dirty="0">
                <a:cs typeface="Arial" panose="020B0604020202020204" pitchFamily="34" charset="0"/>
              </a:rPr>
              <a:t> </a:t>
            </a:r>
            <a:r>
              <a:rPr lang="en-US" altLang="ro-RO" b="1" dirty="0" err="1">
                <a:cs typeface="Arial" panose="020B0604020202020204" pitchFamily="34" charset="0"/>
              </a:rPr>
              <a:t>Rgs</a:t>
            </a:r>
            <a:endParaRPr lang="ro-RO" altLang="ro-RO" b="1" dirty="0">
              <a:cs typeface="Arial" panose="020B0604020202020204" pitchFamily="34" charset="0"/>
            </a:endParaRPr>
          </a:p>
        </p:txBody>
      </p:sp>
      <p:graphicFrame>
        <p:nvGraphicFramePr>
          <p:cNvPr id="53289" name="Group 41">
            <a:extLst>
              <a:ext uri="{FF2B5EF4-FFF2-40B4-BE49-F238E27FC236}">
                <a16:creationId xmlns:a16="http://schemas.microsoft.com/office/drawing/2014/main" id="{755BEEF6-343E-4B9C-9BEA-5CA9B72104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65371"/>
              </p:ext>
            </p:extLst>
          </p:nvPr>
        </p:nvGraphicFramePr>
        <p:xfrm>
          <a:off x="1479602" y="1165270"/>
          <a:ext cx="7993062" cy="791973"/>
        </p:xfrm>
        <a:graphic>
          <a:graphicData uri="http://schemas.openxmlformats.org/drawingml/2006/table">
            <a:tbl>
              <a:tblPr/>
              <a:tblGrid>
                <a:gridCol w="2284412">
                  <a:extLst>
                    <a:ext uri="{9D8B030D-6E8A-4147-A177-3AD203B41FA5}">
                      <a16:colId xmlns:a16="http://schemas.microsoft.com/office/drawing/2014/main" val="1202202612"/>
                    </a:ext>
                  </a:extLst>
                </a:gridCol>
                <a:gridCol w="2074863">
                  <a:extLst>
                    <a:ext uri="{9D8B030D-6E8A-4147-A177-3AD203B41FA5}">
                      <a16:colId xmlns:a16="http://schemas.microsoft.com/office/drawing/2014/main" val="3794005868"/>
                    </a:ext>
                  </a:extLst>
                </a:gridCol>
                <a:gridCol w="1868487">
                  <a:extLst>
                    <a:ext uri="{9D8B030D-6E8A-4147-A177-3AD203B41FA5}">
                      <a16:colId xmlns:a16="http://schemas.microsoft.com/office/drawing/2014/main" val="776670809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3513105958"/>
                    </a:ext>
                  </a:extLst>
                </a:gridCol>
              </a:tblGrid>
              <a:tr h="2639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ro-RO" altLang="ro-RO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52" marR="73152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Unitate de măsură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138274"/>
                  </a:ext>
                </a:extLst>
              </a:tr>
              <a:tr h="2639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Număr de camioane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ro-R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pcs</a:t>
                      </a:r>
                      <a:r>
                        <a:rPr kumimoji="0" lang="ro-RO" altLang="ro-R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./an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1945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36642"/>
                  </a:ext>
                </a:extLst>
              </a:tr>
              <a:tr h="2639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Camtitate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t/an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73910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o-RO" altLang="ro-RO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171000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097540"/>
                  </a:ext>
                </a:extLst>
              </a:tr>
            </a:tbl>
          </a:graphicData>
        </a:graphic>
      </p:graphicFrame>
      <p:sp>
        <p:nvSpPr>
          <p:cNvPr id="7194" name="Rectangle 5">
            <a:extLst>
              <a:ext uri="{FF2B5EF4-FFF2-40B4-BE49-F238E27FC236}">
                <a16:creationId xmlns:a16="http://schemas.microsoft.com/office/drawing/2014/main" id="{B9B7C660-B3F5-4A84-B826-E4022CED2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720" y="2271905"/>
            <a:ext cx="10911515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44" indent="-285744" eaLnBrk="1" hangingPunct="1">
              <a:buFont typeface="Arial" panose="020B0604020202020204" pitchFamily="34" charset="0"/>
              <a:buChar char="►"/>
            </a:pPr>
            <a:r>
              <a:rPr lang="ro-RO" altLang="ro-RO" b="1" dirty="0" err="1">
                <a:cs typeface="Arial" panose="020B0604020202020204" pitchFamily="34" charset="0"/>
              </a:rPr>
              <a:t>Sopron</a:t>
            </a:r>
            <a:r>
              <a:rPr lang="ro-RO" altLang="ro-RO" b="1" dirty="0">
                <a:cs typeface="Arial" panose="020B0604020202020204" pitchFamily="34" charset="0"/>
              </a:rPr>
              <a:t> (Ungaria) – </a:t>
            </a:r>
            <a:r>
              <a:rPr lang="ro-RO" altLang="ro-RO" b="1" dirty="0" err="1">
                <a:cs typeface="Arial" panose="020B0604020202020204" pitchFamily="34" charset="0"/>
              </a:rPr>
              <a:t>Glogovăţ</a:t>
            </a:r>
            <a:r>
              <a:rPr lang="ro-RO" altLang="ro-RO" b="1" dirty="0">
                <a:cs typeface="Arial" panose="020B0604020202020204" pitchFamily="34" charset="0"/>
              </a:rPr>
              <a:t> (1998)</a:t>
            </a:r>
            <a:r>
              <a:rPr lang="en-US" altLang="ro-RO" b="1" dirty="0">
                <a:cs typeface="Arial" panose="020B0604020202020204" pitchFamily="34" charset="0"/>
              </a:rPr>
              <a:t>, </a:t>
            </a:r>
            <a:r>
              <a:rPr lang="en-US" altLang="ro-RO" b="1" dirty="0" err="1">
                <a:cs typeface="Arial" panose="020B0604020202020204" pitchFamily="34" charset="0"/>
              </a:rPr>
              <a:t>vagoane</a:t>
            </a:r>
            <a:r>
              <a:rPr lang="en-US" altLang="ro-RO" b="1" dirty="0">
                <a:cs typeface="Arial" panose="020B0604020202020204" pitchFamily="34" charset="0"/>
              </a:rPr>
              <a:t> cu </a:t>
            </a:r>
            <a:r>
              <a:rPr lang="en-US" altLang="ro-RO" b="1" dirty="0" err="1">
                <a:cs typeface="Arial" panose="020B0604020202020204" pitchFamily="34" charset="0"/>
              </a:rPr>
              <a:t>ro</a:t>
            </a:r>
            <a:r>
              <a:rPr lang="ro-RO" altLang="ro-RO" b="1" dirty="0" err="1">
                <a:cs typeface="Arial" panose="020B0604020202020204" pitchFamily="34" charset="0"/>
              </a:rPr>
              <a:t>ţi</a:t>
            </a:r>
            <a:r>
              <a:rPr lang="ro-RO" altLang="ro-RO" b="1" dirty="0">
                <a:cs typeface="Arial" panose="020B0604020202020204" pitchFamily="34" charset="0"/>
              </a:rPr>
              <a:t> mici </a:t>
            </a:r>
            <a:r>
              <a:rPr lang="ro-RO" altLang="ro-RO" b="1" dirty="0" err="1">
                <a:cs typeface="Arial" panose="020B0604020202020204" pitchFamily="34" charset="0"/>
              </a:rPr>
              <a:t>şi</a:t>
            </a:r>
            <a:r>
              <a:rPr lang="ro-RO" altLang="ro-RO" b="1" dirty="0">
                <a:cs typeface="Arial" panose="020B0604020202020204" pitchFamily="34" charset="0"/>
              </a:rPr>
              <a:t> </a:t>
            </a:r>
            <a:r>
              <a:rPr lang="ro-RO" altLang="ro-RO" b="1" dirty="0" err="1">
                <a:cs typeface="Arial" panose="020B0604020202020204" pitchFamily="34" charset="0"/>
              </a:rPr>
              <a:t>platfomă</a:t>
            </a:r>
            <a:r>
              <a:rPr lang="ro-RO" altLang="ro-RO" b="1" dirty="0">
                <a:cs typeface="Arial" panose="020B0604020202020204" pitchFamily="34" charset="0"/>
              </a:rPr>
              <a:t> scufundată: 87 camioane</a:t>
            </a:r>
          </a:p>
          <a:p>
            <a:pPr marL="285744" indent="-285744" eaLnBrk="1" hangingPunct="1">
              <a:spcBef>
                <a:spcPts val="1800"/>
              </a:spcBef>
              <a:buFont typeface="Arial" panose="020B0604020202020204" pitchFamily="34" charset="0"/>
              <a:buChar char="►"/>
            </a:pPr>
            <a:r>
              <a:rPr lang="ro-RO" altLang="ro-RO" b="1" dirty="0">
                <a:cs typeface="Arial" panose="020B0604020202020204" pitchFamily="34" charset="0"/>
              </a:rPr>
              <a:t>Bradu de Sus – </a:t>
            </a:r>
            <a:r>
              <a:rPr lang="ro-RO" altLang="ro-RO" b="1" dirty="0" err="1">
                <a:cs typeface="Arial" panose="020B0604020202020204" pitchFamily="34" charset="0"/>
              </a:rPr>
              <a:t>Kaspichan</a:t>
            </a:r>
            <a:r>
              <a:rPr lang="en-US" altLang="ro-RO" b="1" dirty="0">
                <a:cs typeface="Arial" panose="020B0604020202020204" pitchFamily="34" charset="0"/>
              </a:rPr>
              <a:t> (2000), </a:t>
            </a:r>
            <a:r>
              <a:rPr lang="en-US" altLang="ro-RO" b="1" dirty="0" err="1">
                <a:cs typeface="Arial" panose="020B0604020202020204" pitchFamily="34" charset="0"/>
              </a:rPr>
              <a:t>vagoane</a:t>
            </a:r>
            <a:r>
              <a:rPr lang="en-US" altLang="ro-RO" b="1" dirty="0">
                <a:cs typeface="Arial" panose="020B0604020202020204" pitchFamily="34" charset="0"/>
              </a:rPr>
              <a:t> </a:t>
            </a:r>
            <a:r>
              <a:rPr lang="en-US" altLang="ro-RO" b="1" dirty="0" err="1">
                <a:cs typeface="Arial" panose="020B0604020202020204" pitchFamily="34" charset="0"/>
              </a:rPr>
              <a:t>Rgs</a:t>
            </a:r>
            <a:endParaRPr lang="ro-RO" altLang="ro-RO" b="1" dirty="0">
              <a:cs typeface="Arial" panose="020B0604020202020204" pitchFamily="34" charset="0"/>
            </a:endParaRPr>
          </a:p>
          <a:p>
            <a:pPr marL="285744" indent="-285744" eaLnBrk="1" hangingPunct="1">
              <a:spcBef>
                <a:spcPts val="1800"/>
              </a:spcBef>
              <a:buFont typeface="Arial" panose="020B0604020202020204" pitchFamily="34" charset="0"/>
              <a:buChar char="►"/>
            </a:pPr>
            <a:r>
              <a:rPr lang="ro-RO" altLang="ro-RO" b="1" dirty="0" err="1"/>
              <a:t>Glogovăţ</a:t>
            </a:r>
            <a:r>
              <a:rPr lang="ro-RO" altLang="ro-RO" b="1" dirty="0"/>
              <a:t> – </a:t>
            </a:r>
            <a:r>
              <a:rPr lang="ro-RO" altLang="ro-RO" b="1" dirty="0" err="1"/>
              <a:t>Wels</a:t>
            </a:r>
            <a:r>
              <a:rPr lang="ro-RO" altLang="ro-RO" b="1" dirty="0"/>
              <a:t> (2002 – 2007), vagoane </a:t>
            </a:r>
            <a:r>
              <a:rPr lang="ro-RO" altLang="ro-RO" b="1" dirty="0" err="1"/>
              <a:t>Saadkkms</a:t>
            </a:r>
            <a:endParaRPr lang="ro-RO" altLang="ro-RO" b="1" dirty="0"/>
          </a:p>
          <a:p>
            <a:pPr marL="285744" indent="-285744" eaLnBrk="1" hangingPunct="1">
              <a:spcBef>
                <a:spcPts val="1800"/>
              </a:spcBef>
              <a:buFont typeface="Arial" panose="020B0604020202020204" pitchFamily="34" charset="0"/>
              <a:buChar char="►"/>
            </a:pPr>
            <a:r>
              <a:rPr lang="ro-RO" altLang="ro-RO" b="1" dirty="0">
                <a:cs typeface="Arial" panose="020B0604020202020204" pitchFamily="34" charset="0"/>
              </a:rPr>
              <a:t>Episcopia Bihor – </a:t>
            </a:r>
            <a:r>
              <a:rPr lang="ro-RO" altLang="ro-RO" b="1" dirty="0" err="1">
                <a:cs typeface="Arial" panose="020B0604020202020204" pitchFamily="34" charset="0"/>
              </a:rPr>
              <a:t>Wels</a:t>
            </a:r>
            <a:r>
              <a:rPr lang="ro-RO" altLang="ro-RO" b="1" dirty="0">
                <a:cs typeface="Arial" panose="020B0604020202020204" pitchFamily="34" charset="0"/>
              </a:rPr>
              <a:t> (2004 – 2007), vagoane </a:t>
            </a:r>
            <a:r>
              <a:rPr lang="ro-RO" altLang="ro-RO" b="1" dirty="0" err="1">
                <a:cs typeface="Arial" panose="020B0604020202020204" pitchFamily="34" charset="0"/>
              </a:rPr>
              <a:t>Saadkkms</a:t>
            </a:r>
            <a:endParaRPr lang="ro-RO" altLang="ro-RO" b="1" dirty="0">
              <a:cs typeface="Arial" panose="020B0604020202020204" pitchFamily="34" charset="0"/>
            </a:endParaRPr>
          </a:p>
        </p:txBody>
      </p:sp>
      <p:graphicFrame>
        <p:nvGraphicFramePr>
          <p:cNvPr id="6" name="Object 1">
            <a:extLst>
              <a:ext uri="{FF2B5EF4-FFF2-40B4-BE49-F238E27FC236}">
                <a16:creationId xmlns:a16="http://schemas.microsoft.com/office/drawing/2014/main" id="{F5AB524C-8E5D-42FC-999E-6B7E13DE78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574920"/>
              </p:ext>
            </p:extLst>
          </p:nvPr>
        </p:nvGraphicFramePr>
        <p:xfrm>
          <a:off x="1268964" y="4267201"/>
          <a:ext cx="9116008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98" name="Rectangle 2">
            <a:extLst>
              <a:ext uri="{FF2B5EF4-FFF2-40B4-BE49-F238E27FC236}">
                <a16:creationId xmlns:a16="http://schemas.microsoft.com/office/drawing/2014/main" id="{8F3A0A89-3882-46AF-92AF-88ED1018D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4" y="27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o-RO" altLang="ro-RO"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E38E53F-6E62-4AF9-A43E-BB20304453A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2000" b="1" i="1" dirty="0">
                <a:solidFill>
                  <a:srgbClr val="FFFF00"/>
                </a:solidFill>
                <a:cs typeface="Arial" pitchFamily="34" charset="0"/>
              </a:rPr>
              <a:t>TRA</a:t>
            </a:r>
            <a:r>
              <a:rPr lang="ro-RO" sz="2000" b="1" i="1" dirty="0">
                <a:solidFill>
                  <a:srgbClr val="FFFF00"/>
                </a:solidFill>
                <a:cs typeface="Arial" pitchFamily="34" charset="0"/>
              </a:rPr>
              <a:t>NSPORTUL COMBINAT ÎNSOŢIT (RO-LA)</a:t>
            </a:r>
            <a:endParaRPr lang="en-US" i="1" dirty="0">
              <a:solidFill>
                <a:srgbClr val="FFFF00"/>
              </a:solidFill>
              <a:ea typeface="+mj-ea"/>
              <a:cs typeface="Arial" pitchFamily="34" charset="0"/>
            </a:endParaRPr>
          </a:p>
        </p:txBody>
      </p:sp>
      <p:pic>
        <p:nvPicPr>
          <p:cNvPr id="7200" name="Picture 5">
            <a:extLst>
              <a:ext uri="{FF2B5EF4-FFF2-40B4-BE49-F238E27FC236}">
                <a16:creationId xmlns:a16="http://schemas.microsoft.com/office/drawing/2014/main" id="{2BD1C9A6-5CE1-4A53-90D6-A0633EBEB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4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ruta dornesti Giurgiu N fr.JPG">
            <a:extLst>
              <a:ext uri="{FF2B5EF4-FFF2-40B4-BE49-F238E27FC236}">
                <a16:creationId xmlns:a16="http://schemas.microsoft.com/office/drawing/2014/main" id="{15DBFEA5-3ED3-4AB9-ABCC-ED0A550FD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3577487"/>
            <a:ext cx="4253341" cy="318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14">
            <a:extLst>
              <a:ext uri="{FF2B5EF4-FFF2-40B4-BE49-F238E27FC236}">
                <a16:creationId xmlns:a16="http://schemas.microsoft.com/office/drawing/2014/main" id="{D82841BA-4DDD-4513-98FA-8926CBD152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733419"/>
              </p:ext>
            </p:extLst>
          </p:nvPr>
        </p:nvGraphicFramePr>
        <p:xfrm>
          <a:off x="82558" y="471421"/>
          <a:ext cx="4200681" cy="3201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496957" imgH="4952381" progId="Paint.Picture">
                  <p:embed/>
                </p:oleObj>
              </mc:Choice>
              <mc:Fallback>
                <p:oleObj name="Bitmap Image" r:id="rId3" imgW="6496957" imgH="4952381" progId="Paint.Picture">
                  <p:embed/>
                  <p:pic>
                    <p:nvPicPr>
                      <p:cNvPr id="6" name="Object 14">
                        <a:extLst>
                          <a:ext uri="{FF2B5EF4-FFF2-40B4-BE49-F238E27FC236}">
                            <a16:creationId xmlns:a16="http://schemas.microsoft.com/office/drawing/2014/main" id="{0103DDF0-8C24-4500-AC5C-BA6BD25765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8" y="471421"/>
                        <a:ext cx="4200681" cy="32017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F3AE62E-EE9A-446F-BBD7-E1101994D9C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2000" b="1" i="1" dirty="0">
                <a:solidFill>
                  <a:srgbClr val="FFFF00"/>
                </a:solidFill>
                <a:cs typeface="Arial" pitchFamily="34" charset="0"/>
              </a:rPr>
              <a:t>TRA</a:t>
            </a:r>
            <a:r>
              <a:rPr lang="ro-RO" sz="2000" b="1" i="1" dirty="0">
                <a:solidFill>
                  <a:srgbClr val="FFFF00"/>
                </a:solidFill>
                <a:cs typeface="Arial" pitchFamily="34" charset="0"/>
              </a:rPr>
              <a:t>NSPORTUL COMBINAT ÎNSOŢIT (RO-LA) – trenurile experimentale</a:t>
            </a:r>
            <a:endParaRPr lang="en-US" i="1" dirty="0">
              <a:solidFill>
                <a:srgbClr val="FFFF00"/>
              </a:solidFill>
              <a:ea typeface="+mj-ea"/>
              <a:cs typeface="Arial" pitchFamily="34" charset="0"/>
            </a:endParaRP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CD2F27D3-8D3B-484C-BD3A-D9340C94D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904386"/>
              </p:ext>
            </p:extLst>
          </p:nvPr>
        </p:nvGraphicFramePr>
        <p:xfrm>
          <a:off x="4466527" y="665704"/>
          <a:ext cx="7577601" cy="6014844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681769">
                  <a:extLst>
                    <a:ext uri="{9D8B030D-6E8A-4147-A177-3AD203B41FA5}">
                      <a16:colId xmlns:a16="http://schemas.microsoft.com/office/drawing/2014/main" val="3699958063"/>
                    </a:ext>
                  </a:extLst>
                </a:gridCol>
                <a:gridCol w="2406251">
                  <a:extLst>
                    <a:ext uri="{9D8B030D-6E8A-4147-A177-3AD203B41FA5}">
                      <a16:colId xmlns:a16="http://schemas.microsoft.com/office/drawing/2014/main" val="1942170311"/>
                    </a:ext>
                  </a:extLst>
                </a:gridCol>
                <a:gridCol w="2489581">
                  <a:extLst>
                    <a:ext uri="{9D8B030D-6E8A-4147-A177-3AD203B41FA5}">
                      <a16:colId xmlns:a16="http://schemas.microsoft.com/office/drawing/2014/main" val="3033789101"/>
                    </a:ext>
                  </a:extLst>
                </a:gridCol>
              </a:tblGrid>
              <a:tr h="361678">
                <a:tc>
                  <a:txBody>
                    <a:bodyPr/>
                    <a:lstStyle/>
                    <a:p>
                      <a:pPr indent="180340" algn="l">
                        <a:spcAft>
                          <a:spcPts val="0"/>
                        </a:spcAft>
                      </a:pPr>
                      <a:endParaRPr lang="ro-RO" sz="13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București</a:t>
                      </a: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Progresu</a:t>
                      </a: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GB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Glogovăț</a:t>
                      </a:r>
                      <a:endParaRPr lang="ro-RO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fr-FR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Dornești</a:t>
                      </a:r>
                      <a:r>
                        <a:rPr lang="fr-F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Giurgiu Nord </a:t>
                      </a:r>
                      <a:r>
                        <a:rPr lang="fr-FR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fr.</a:t>
                      </a:r>
                      <a:r>
                        <a:rPr lang="fr-FR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(Ruse)</a:t>
                      </a:r>
                      <a:endParaRPr lang="ro-RO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extLst>
                  <a:ext uri="{0D108BD9-81ED-4DB2-BD59-A6C34878D82A}">
                    <a16:rowId xmlns:a16="http://schemas.microsoft.com/office/drawing/2014/main" val="6319384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o-RO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experimentului</a:t>
                      </a:r>
                      <a:endParaRPr lang="ro-RO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28/07/2008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27/07/2018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extLst>
                  <a:ext uri="{0D108BD9-81ED-4DB2-BD59-A6C34878D82A}">
                    <a16:rowId xmlns:a16="http://schemas.microsoft.com/office/drawing/2014/main" val="355967501"/>
                  </a:ext>
                </a:extLst>
              </a:tr>
              <a:tr h="3048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ro-RO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uta feroviară</a:t>
                      </a:r>
                      <a:endParaRPr lang="ro-RO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București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Progresu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Chiajna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-Craiova-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Filiași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Livezeni-Simeria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Triaj-Glogovăț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Dornești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-Suceava-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Adjud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Buzău-Ploiești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Est-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Chitila-Chiajna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Videle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-Giurgiu Nord Fr.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extLst>
                  <a:ext uri="{0D108BD9-81ED-4DB2-BD59-A6C34878D82A}">
                    <a16:rowId xmlns:a16="http://schemas.microsoft.com/office/drawing/2014/main" val="2640699269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o-RO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Ruta pe șosea</a:t>
                      </a:r>
                      <a:endParaRPr lang="ro-RO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București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-Pitești-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Ramnicu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Vâlcea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-Sibiu-Deva-Arad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Siret-Suceava-Adjud-Bacau-Buzău-Urziceni-București-Jilava-Giurgiu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extLst>
                  <a:ext uri="{0D108BD9-81ED-4DB2-BD59-A6C34878D82A}">
                    <a16:rowId xmlns:a16="http://schemas.microsoft.com/office/drawing/2014/main" val="39525643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o-RO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Distanța în tracțiune Diesel</a:t>
                      </a:r>
                      <a:endParaRPr lang="ro-RO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km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 km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extLst>
                  <a:ext uri="{0D108BD9-81ED-4DB2-BD59-A6C34878D82A}">
                    <a16:rowId xmlns:a16="http://schemas.microsoft.com/office/drawing/2014/main" val="94415531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o-RO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Distanța în tracțiune electrică</a:t>
                      </a:r>
                      <a:endParaRPr lang="ro-RO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588 km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482 km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extLst>
                  <a:ext uri="{0D108BD9-81ED-4DB2-BD59-A6C34878D82A}">
                    <a16:rowId xmlns:a16="http://schemas.microsoft.com/office/drawing/2014/main" val="2060355207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o-RO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Distanța totală</a:t>
                      </a:r>
                      <a:endParaRPr lang="ro-RO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611 km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585 km (RO) +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km (BG)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extLst>
                  <a:ext uri="{0D108BD9-81ED-4DB2-BD59-A6C34878D82A}">
                    <a16:rowId xmlns:a16="http://schemas.microsoft.com/office/drawing/2014/main" val="3638546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o-RO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Distanța pe șosea</a:t>
                      </a:r>
                      <a:endParaRPr lang="ro-RO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545 km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565 km (RO)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extLst>
                  <a:ext uri="{0D108BD9-81ED-4DB2-BD59-A6C34878D82A}">
                    <a16:rowId xmlns:a16="http://schemas.microsoft.com/office/drawing/2014/main" val="676894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o-RO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Compunere</a:t>
                      </a:r>
                      <a:endParaRPr lang="ro-RO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Saadkkms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cușetă</a:t>
                      </a: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Saadkkms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cușetă</a:t>
                      </a:r>
                    </a:p>
                  </a:txBody>
                  <a:tcPr marL="6188" marR="6188" marT="0" marB="0" anchor="ctr"/>
                </a:tc>
                <a:extLst>
                  <a:ext uri="{0D108BD9-81ED-4DB2-BD59-A6C34878D82A}">
                    <a16:rowId xmlns:a16="http://schemas.microsoft.com/office/drawing/2014/main" val="4191872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ro-RO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umărul de autovehicule rutiere</a:t>
                      </a:r>
                      <a:endParaRPr lang="ro-RO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extLst>
                  <a:ext uri="{0D108BD9-81ED-4DB2-BD59-A6C34878D82A}">
                    <a16:rowId xmlns:a16="http://schemas.microsoft.com/office/drawing/2014/main" val="2414262702"/>
                  </a:ext>
                </a:extLst>
              </a:tr>
              <a:tr h="3048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o-RO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Durata pe calea ferată (exclusiv duratele din terminale)</a:t>
                      </a:r>
                      <a:endParaRPr lang="ro-RO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ore și 40 minute</a:t>
                      </a: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ore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extLst>
                  <a:ext uri="{0D108BD9-81ED-4DB2-BD59-A6C34878D82A}">
                    <a16:rowId xmlns:a16="http://schemas.microsoft.com/office/drawing/2014/main" val="198615148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o-RO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Durata pe șosea</a:t>
                      </a:r>
                      <a:endParaRPr lang="ro-RO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10-12 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ore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10-11 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ore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extLst>
                  <a:ext uri="{0D108BD9-81ED-4DB2-BD59-A6C34878D82A}">
                    <a16:rowId xmlns:a16="http://schemas.microsoft.com/office/drawing/2014/main" val="3345291066"/>
                  </a:ext>
                </a:extLst>
              </a:tr>
              <a:tr h="254124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o-RO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Masa moartă</a:t>
                      </a:r>
                      <a:endParaRPr lang="ro-RO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247 ton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247 ton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extLst>
                  <a:ext uri="{0D108BD9-81ED-4DB2-BD59-A6C34878D82A}">
                    <a16:rowId xmlns:a16="http://schemas.microsoft.com/office/drawing/2014/main" val="274713626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o-RO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Creșterea TUI datorită masei moarte</a:t>
                      </a:r>
                      <a:endParaRPr lang="ro-RO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+2.5%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+1.9%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extLst>
                  <a:ext uri="{0D108BD9-81ED-4DB2-BD59-A6C34878D82A}">
                    <a16:rowId xmlns:a16="http://schemas.microsoft.com/office/drawing/2014/main" val="237167255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o-RO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Creșterea consumului de motorină datorită masei moarte</a:t>
                      </a:r>
                      <a:endParaRPr lang="ro-RO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+18,5%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+12.63%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extLst>
                  <a:ext uri="{0D108BD9-81ED-4DB2-BD59-A6C34878D82A}">
                    <a16:rowId xmlns:a16="http://schemas.microsoft.com/office/drawing/2014/main" val="37545922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o-RO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Creșterea consumului de energie datorită masei moarte</a:t>
                      </a:r>
                      <a:endParaRPr lang="ro-RO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+11.2%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+12.76%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extLst>
                  <a:ext uri="{0D108BD9-81ED-4DB2-BD59-A6C34878D82A}">
                    <a16:rowId xmlns:a16="http://schemas.microsoft.com/office/drawing/2014/main" val="30623129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o-RO" sz="1400" b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Intensitatea ajutorului de stat necesar</a:t>
                      </a:r>
                      <a:endParaRPr lang="ro-RO" sz="1400" b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50-55%</a:t>
                      </a:r>
                      <a:endParaRPr lang="ro-RO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  <a:endParaRPr lang="ro-RO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88" marR="6188" marT="0" marB="0" anchor="ctr"/>
                </a:tc>
                <a:extLst>
                  <a:ext uri="{0D108BD9-81ED-4DB2-BD59-A6C34878D82A}">
                    <a16:rowId xmlns:a16="http://schemas.microsoft.com/office/drawing/2014/main" val="167891111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440BA0F-9B2D-44C2-9A16-59C7F678E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663003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ct 2">
            <a:extLst>
              <a:ext uri="{FF2B5EF4-FFF2-40B4-BE49-F238E27FC236}">
                <a16:creationId xmlns:a16="http://schemas.microsoft.com/office/drawing/2014/main" id="{17B46937-4E9C-4ACF-BF31-7C6D11F6EE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73467"/>
              </p:ext>
            </p:extLst>
          </p:nvPr>
        </p:nvGraphicFramePr>
        <p:xfrm>
          <a:off x="445796" y="1595535"/>
          <a:ext cx="6661969" cy="490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723810" imgH="7219048" progId="MSPhotoEd.3">
                  <p:embed/>
                </p:oleObj>
              </mc:Choice>
              <mc:Fallback>
                <p:oleObj r:id="rId2" imgW="8723810" imgH="7219048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96" y="1595535"/>
                        <a:ext cx="6661969" cy="49065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CF951798-66D7-44BD-81C2-E7CF25B757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322310"/>
              </p:ext>
            </p:extLst>
          </p:nvPr>
        </p:nvGraphicFramePr>
        <p:xfrm>
          <a:off x="7399176" y="2753945"/>
          <a:ext cx="4497337" cy="304725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67746">
                  <a:extLst>
                    <a:ext uri="{9D8B030D-6E8A-4147-A177-3AD203B41FA5}">
                      <a16:colId xmlns:a16="http://schemas.microsoft.com/office/drawing/2014/main" val="254111621"/>
                    </a:ext>
                  </a:extLst>
                </a:gridCol>
                <a:gridCol w="1026368">
                  <a:extLst>
                    <a:ext uri="{9D8B030D-6E8A-4147-A177-3AD203B41FA5}">
                      <a16:colId xmlns:a16="http://schemas.microsoft.com/office/drawing/2014/main" val="3158606101"/>
                    </a:ext>
                  </a:extLst>
                </a:gridCol>
                <a:gridCol w="1015288">
                  <a:extLst>
                    <a:ext uri="{9D8B030D-6E8A-4147-A177-3AD203B41FA5}">
                      <a16:colId xmlns:a16="http://schemas.microsoft.com/office/drawing/2014/main" val="358670402"/>
                    </a:ext>
                  </a:extLst>
                </a:gridCol>
                <a:gridCol w="1587935">
                  <a:extLst>
                    <a:ext uri="{9D8B030D-6E8A-4147-A177-3AD203B41FA5}">
                      <a16:colId xmlns:a16="http://schemas.microsoft.com/office/drawing/2014/main" val="2952161902"/>
                    </a:ext>
                  </a:extLst>
                </a:gridCol>
              </a:tblGrid>
              <a:tr h="123056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o-R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Felul traficului</a:t>
                      </a:r>
                      <a:endParaRPr lang="ro-R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o-R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Rutier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[euro / 1000 </a:t>
                      </a:r>
                      <a:r>
                        <a:rPr lang="en-GB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tkm</a:t>
                      </a: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ro-R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Ro-La</a:t>
                      </a:r>
                      <a:endParaRPr lang="ro-RO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[euro / 1000 </a:t>
                      </a:r>
                      <a:r>
                        <a:rPr lang="en-GB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tkm</a:t>
                      </a: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ro-R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o-R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Raportul intre costul</a:t>
                      </a: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o-R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rutier si costul </a:t>
                      </a:r>
                      <a:r>
                        <a:rPr lang="ro-RO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</a:t>
                      </a:r>
                      <a:r>
                        <a:rPr lang="ro-R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-La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[%]</a:t>
                      </a:r>
                      <a:endParaRPr lang="ro-R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2722398482"/>
                  </a:ext>
                </a:extLst>
              </a:tr>
              <a:tr h="443003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o-R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</a:t>
                      </a:r>
                      <a:endParaRPr lang="ro-R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ro-R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R="34290" indent="180340" algn="ctr">
                        <a:spcAft>
                          <a:spcPts val="600"/>
                        </a:spcAft>
                        <a:tabLst>
                          <a:tab pos="323215" algn="l"/>
                        </a:tabLs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119.8</a:t>
                      </a:r>
                      <a:endParaRPr lang="ro-R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46.74%</a:t>
                      </a:r>
                      <a:endParaRPr lang="ro-R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3204874046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 - export</a:t>
                      </a:r>
                      <a:endParaRPr lang="ro-R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ro-RO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R="34290" indent="180340" algn="ctr">
                        <a:spcAft>
                          <a:spcPts val="600"/>
                        </a:spcAft>
                        <a:tabLst>
                          <a:tab pos="323215" algn="l"/>
                        </a:tabLs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81.8</a:t>
                      </a:r>
                      <a:endParaRPr lang="ro-R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68.46%</a:t>
                      </a:r>
                      <a:endParaRPr lang="ro-R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2758819516"/>
                  </a:ext>
                </a:extLst>
              </a:tr>
              <a:tr h="443003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</a:t>
                      </a:r>
                      <a:r>
                        <a:rPr lang="ro-R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</a:t>
                      </a:r>
                      <a:endParaRPr lang="ro-R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ro-R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R="34290" indent="180340" algn="ctr">
                        <a:spcAft>
                          <a:spcPts val="600"/>
                        </a:spcAft>
                        <a:tabLst>
                          <a:tab pos="323215" algn="l"/>
                        </a:tabLst>
                      </a:pPr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103.5</a:t>
                      </a:r>
                      <a:endParaRPr lang="ro-RO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54.11%</a:t>
                      </a:r>
                      <a:endParaRPr lang="ro-R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745378743"/>
                  </a:ext>
                </a:extLst>
              </a:tr>
              <a:tr h="443003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o-RO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Media</a:t>
                      </a: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ro-RO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R="34290" indent="180340" algn="ctr">
                        <a:spcAft>
                          <a:spcPts val="600"/>
                        </a:spcAft>
                        <a:tabLst>
                          <a:tab pos="323215" algn="l"/>
                        </a:tabLst>
                      </a:pPr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102.5</a:t>
                      </a:r>
                      <a:endParaRPr lang="ro-RO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54.63%</a:t>
                      </a:r>
                      <a:endParaRPr lang="ro-R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2695628401"/>
                  </a:ext>
                </a:extLst>
              </a:tr>
            </a:tbl>
          </a:graphicData>
        </a:graphic>
      </p:graphicFrame>
      <p:sp>
        <p:nvSpPr>
          <p:cNvPr id="5" name="Dreptunghi 4">
            <a:extLst>
              <a:ext uri="{FF2B5EF4-FFF2-40B4-BE49-F238E27FC236}">
                <a16:creationId xmlns:a16="http://schemas.microsoft.com/office/drawing/2014/main" id="{F515F89E-BE45-4F55-8C4F-6ABA97B3B335}"/>
              </a:ext>
            </a:extLst>
          </p:cNvPr>
          <p:cNvSpPr/>
          <p:nvPr/>
        </p:nvSpPr>
        <p:spPr>
          <a:xfrm>
            <a:off x="7613762" y="2266872"/>
            <a:ext cx="4282751" cy="373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COSTURI ÎN AUSTRIA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E17D7C-9155-4E88-B110-7525C28D33A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2000" b="1" i="1" dirty="0">
                <a:solidFill>
                  <a:srgbClr val="FFFF00"/>
                </a:solidFill>
                <a:cs typeface="Arial" pitchFamily="34" charset="0"/>
              </a:rPr>
              <a:t>TRA</a:t>
            </a:r>
            <a:r>
              <a:rPr lang="ro-RO" sz="2000" b="1" i="1" dirty="0">
                <a:solidFill>
                  <a:srgbClr val="FFFF00"/>
                </a:solidFill>
                <a:cs typeface="Arial" pitchFamily="34" charset="0"/>
              </a:rPr>
              <a:t>NSPORTUL COMBINAT ÎNSOŢIT (RO-LA)</a:t>
            </a:r>
            <a:endParaRPr lang="en-US" i="1" dirty="0">
              <a:solidFill>
                <a:srgbClr val="FFFF00"/>
              </a:solidFill>
              <a:ea typeface="+mj-ea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081987-2AEB-438F-830D-DCE8F41C5045}"/>
              </a:ext>
            </a:extLst>
          </p:cNvPr>
          <p:cNvSpPr txBox="1"/>
          <p:nvPr/>
        </p:nvSpPr>
        <p:spPr>
          <a:xfrm>
            <a:off x="554654" y="950716"/>
            <a:ext cx="11341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indent="-363538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o-RO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confirmă caracterizarea din Enciclopaedia Britannica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COSTLY INTERMODAL TECHNOLOGY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ro-RO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DCCC57FD-4066-4A60-84D4-3EAD58113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03931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030DAE-7B64-45FD-800F-26E8312167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2000" b="1" i="1" dirty="0">
                <a:solidFill>
                  <a:srgbClr val="FFFF00"/>
                </a:solidFill>
                <a:cs typeface="Arial" pitchFamily="34" charset="0"/>
              </a:rPr>
              <a:t>TRA</a:t>
            </a:r>
            <a:r>
              <a:rPr lang="ro-RO" sz="2000" b="1" i="1" dirty="0">
                <a:solidFill>
                  <a:srgbClr val="FFFF00"/>
                </a:solidFill>
                <a:cs typeface="Arial" pitchFamily="34" charset="0"/>
              </a:rPr>
              <a:t>NSPORTUL COMBINAT ÎNSOŢIT (RO-LA)</a:t>
            </a:r>
            <a:endParaRPr lang="en-US" i="1" dirty="0">
              <a:solidFill>
                <a:srgbClr val="FFFF00"/>
              </a:solidFill>
              <a:ea typeface="+mj-ea"/>
              <a:cs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4FDF6A-4376-419C-941B-8BFAF12E4A40}"/>
              </a:ext>
            </a:extLst>
          </p:cNvPr>
          <p:cNvSpPr/>
          <p:nvPr/>
        </p:nvSpPr>
        <p:spPr>
          <a:xfrm>
            <a:off x="616246" y="992143"/>
            <a:ext cx="10925722" cy="332863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confirm</a:t>
            </a:r>
            <a:r>
              <a:rPr lang="ro-RO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 discrepanțele dintre</a:t>
            </a:r>
            <a:r>
              <a:rPr lang="ro-RO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taxarea utilizării infrastructurii feroviare și taxarea utilizării drumurilor din România.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135F725F-20D6-4050-A8B9-607B2610E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8160" y="171352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13" name="Chart 10">
            <a:extLst>
              <a:ext uri="{FF2B5EF4-FFF2-40B4-BE49-F238E27FC236}">
                <a16:creationId xmlns:a16="http://schemas.microsoft.com/office/drawing/2014/main" id="{A94358EE-EADB-45CA-97CA-F9476E24B5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119471"/>
              </p:ext>
            </p:extLst>
          </p:nvPr>
        </p:nvGraphicFramePr>
        <p:xfrm>
          <a:off x="551858" y="1506840"/>
          <a:ext cx="5959697" cy="2687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Object 10">
            <a:extLst>
              <a:ext uri="{FF2B5EF4-FFF2-40B4-BE49-F238E27FC236}">
                <a16:creationId xmlns:a16="http://schemas.microsoft.com/office/drawing/2014/main" id="{ED379AD6-6131-4CC0-977B-1AE545AB22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46389"/>
              </p:ext>
            </p:extLst>
          </p:nvPr>
        </p:nvGraphicFramePr>
        <p:xfrm>
          <a:off x="6407855" y="1506840"/>
          <a:ext cx="5410920" cy="2703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CasetăText 15">
            <a:extLst>
              <a:ext uri="{FF2B5EF4-FFF2-40B4-BE49-F238E27FC236}">
                <a16:creationId xmlns:a16="http://schemas.microsoft.com/office/drawing/2014/main" id="{F436991A-AFBC-4CC0-B835-BE32919CE1C4}"/>
              </a:ext>
            </a:extLst>
          </p:cNvPr>
          <p:cNvSpPr txBox="1"/>
          <p:nvPr/>
        </p:nvSpPr>
        <p:spPr>
          <a:xfrm>
            <a:off x="861496" y="4559934"/>
            <a:ext cx="1116233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►"/>
            </a:pPr>
            <a:r>
              <a:rPr lang="ro-RO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 condițiile actuale din România, transporturile </a:t>
            </a:r>
            <a:r>
              <a:rPr lang="ro-RO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ro-RO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-La nu aduc beneficii reale clienților</a:t>
            </a:r>
            <a:r>
              <a:rPr lang="ro-RO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ro-RO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Starea infrastructurii feroviare nu favorizează dezvoltarea serviciilor de transport combinat însoțit li neînsoțit.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ro-RO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Reglementările fiscale actuale inhibă interesul clienților pentru serviciile de transport </a:t>
            </a:r>
            <a:r>
              <a:rPr lang="ro-RO" sz="1600" dirty="0" err="1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Ro</a:t>
            </a:r>
            <a:r>
              <a:rPr lang="ro-RO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-La.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ro-RO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Reglementările vamale pot frâna derularea serviciilor de transport </a:t>
            </a:r>
            <a:r>
              <a:rPr lang="ro-RO" sz="1600" dirty="0" err="1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Ro</a:t>
            </a:r>
            <a:r>
              <a:rPr lang="ro-RO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-La.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ro-RO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Măsura subvenționării serviciilor de transport </a:t>
            </a:r>
            <a:r>
              <a:rPr lang="ro-RO" sz="1600" dirty="0" err="1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Ro</a:t>
            </a:r>
            <a:r>
              <a:rPr lang="ro-RO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-La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de c</a:t>
            </a:r>
            <a:r>
              <a:rPr lang="ro-RO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ă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tre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Administra</a:t>
            </a:r>
            <a:r>
              <a:rPr lang="ro-RO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ț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Fondului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pentru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Mediu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este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INSUFICIENT</a:t>
            </a:r>
            <a:r>
              <a:rPr lang="ro-RO" sz="1600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Ă dacă nu se adoptă și alte măsuri de susținere (modelul din Austria și Elveția).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52DF3EC7-0056-4055-B6A2-9C7F7FA6D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78250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A629A1E-68DA-4F04-94A3-7EDAA120C1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133164"/>
              </p:ext>
            </p:extLst>
          </p:nvPr>
        </p:nvGraphicFramePr>
        <p:xfrm>
          <a:off x="1044575" y="3962820"/>
          <a:ext cx="10703084" cy="2889381"/>
        </p:xfrm>
        <a:graphic>
          <a:graphicData uri="http://schemas.openxmlformats.org/drawingml/2006/table">
            <a:tbl>
              <a:tblPr/>
              <a:tblGrid>
                <a:gridCol w="2462657">
                  <a:extLst>
                    <a:ext uri="{9D8B030D-6E8A-4147-A177-3AD203B41FA5}">
                      <a16:colId xmlns:a16="http://schemas.microsoft.com/office/drawing/2014/main" val="3550229411"/>
                    </a:ext>
                  </a:extLst>
                </a:gridCol>
                <a:gridCol w="1894351">
                  <a:extLst>
                    <a:ext uri="{9D8B030D-6E8A-4147-A177-3AD203B41FA5}">
                      <a16:colId xmlns:a16="http://schemas.microsoft.com/office/drawing/2014/main" val="4118489283"/>
                    </a:ext>
                  </a:extLst>
                </a:gridCol>
                <a:gridCol w="947175">
                  <a:extLst>
                    <a:ext uri="{9D8B030D-6E8A-4147-A177-3AD203B41FA5}">
                      <a16:colId xmlns:a16="http://schemas.microsoft.com/office/drawing/2014/main" val="3442739957"/>
                    </a:ext>
                  </a:extLst>
                </a:gridCol>
                <a:gridCol w="1891202">
                  <a:extLst>
                    <a:ext uri="{9D8B030D-6E8A-4147-A177-3AD203B41FA5}">
                      <a16:colId xmlns:a16="http://schemas.microsoft.com/office/drawing/2014/main" val="2879943683"/>
                    </a:ext>
                  </a:extLst>
                </a:gridCol>
                <a:gridCol w="1049312">
                  <a:extLst>
                    <a:ext uri="{9D8B030D-6E8A-4147-A177-3AD203B41FA5}">
                      <a16:colId xmlns:a16="http://schemas.microsoft.com/office/drawing/2014/main" val="2369960993"/>
                    </a:ext>
                  </a:extLst>
                </a:gridCol>
                <a:gridCol w="2458387">
                  <a:extLst>
                    <a:ext uri="{9D8B030D-6E8A-4147-A177-3AD203B41FA5}">
                      <a16:colId xmlns:a16="http://schemas.microsoft.com/office/drawing/2014/main" val="3309648734"/>
                    </a:ext>
                  </a:extLst>
                </a:gridCol>
              </a:tblGrid>
              <a:tr h="260350">
                <a:tc rowSpan="2"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Parametrul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UM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Obiectiv</a:t>
                      </a:r>
                      <a:endParaRPr kumimoji="0" lang="ro-RO" altLang="ro-RO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Valoarea actuală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1687364"/>
                  </a:ext>
                </a:extLst>
              </a:tr>
              <a:tr h="255588">
                <a:tc gridSpan="2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Linii modernizate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Linii noi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78127"/>
                  </a:ext>
                </a:extLst>
              </a:tr>
              <a:tr h="27781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Gabarit</a:t>
                      </a:r>
                    </a:p>
                  </a:txBody>
                  <a:tcPr marL="11289" marR="112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85725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857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AGTC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57200" indent="-4572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57200" marR="0" lvl="0" indent="-4572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0313390"/>
                  </a:ext>
                </a:extLst>
              </a:tr>
              <a:tr h="290513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>
                      <a:lvl1pPr indent="85725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857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Intermodal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57200" indent="-4572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57200" marR="0" lvl="0" indent="-4572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P/C 70 – P/C 400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P/C 45 – P/C 375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090805"/>
                  </a:ext>
                </a:extLst>
              </a:tr>
              <a:tr h="3460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Viteza maximă de circulaţie a trenurilor de marfă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[km/h]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kumimoji="0" lang="ro-RO" altLang="ro-RO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Viteză comercială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18,51 (CFR Marfă) / 25 (INS)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438652"/>
                  </a:ext>
                </a:extLst>
              </a:tr>
              <a:tr h="173038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Sarcina maximă pe osie</a:t>
                      </a:r>
                    </a:p>
                  </a:txBody>
                  <a:tcPr marL="11289" marR="112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85725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857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v≤100 km/h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[t/osie]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22,5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22,5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20,5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714606"/>
                  </a:ext>
                </a:extLst>
              </a:tr>
              <a:tr h="268288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>
                      <a:lvl1pPr indent="85725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857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v≤120 km/h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211560"/>
                  </a:ext>
                </a:extLst>
              </a:tr>
              <a:tr h="290513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Sarcina admisă pe metru liniar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[t/m]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7,2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53056"/>
                  </a:ext>
                </a:extLst>
              </a:tr>
              <a:tr h="290513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Lungimea maximă a trenurilor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[m]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750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750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500-700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28048"/>
                  </a:ext>
                </a:extLst>
              </a:tr>
              <a:tr h="290513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Tonajul brut al trenurilor de UTI-uri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[t]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1500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00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ro-RO" altLang="ro-R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1400-3000</a:t>
                      </a:r>
                    </a:p>
                  </a:txBody>
                  <a:tcPr marL="11289" marR="11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5906670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E29AC275-DD81-4F0D-A38A-DF28264E5B2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o-RO" altLang="ro-RO" sz="2000" b="1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INFRASTRUCTURA FEROVIARĂ</a:t>
            </a:r>
            <a:endParaRPr lang="en-US" altLang="ro-RO">
              <a:solidFill>
                <a:srgbClr val="FFFF00"/>
              </a:solidFill>
            </a:endParaRPr>
          </a:p>
        </p:txBody>
      </p:sp>
      <p:pic>
        <p:nvPicPr>
          <p:cNvPr id="21573" name="Picture 5">
            <a:extLst>
              <a:ext uri="{FF2B5EF4-FFF2-40B4-BE49-F238E27FC236}">
                <a16:creationId xmlns:a16="http://schemas.microsoft.com/office/drawing/2014/main" id="{BF3E67AF-1326-49B4-ADDF-319DDF8B2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76" name="Picture 6" descr="retea cfr.jpg">
            <a:extLst>
              <a:ext uri="{FF2B5EF4-FFF2-40B4-BE49-F238E27FC236}">
                <a16:creationId xmlns:a16="http://schemas.microsoft.com/office/drawing/2014/main" id="{DA490371-B43B-4BF0-8ACB-9ED767EF9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36" y="544866"/>
            <a:ext cx="4793569" cy="333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37">
            <a:extLst>
              <a:ext uri="{FF2B5EF4-FFF2-40B4-BE49-F238E27FC236}">
                <a16:creationId xmlns:a16="http://schemas.microsoft.com/office/drawing/2014/main" id="{26619C38-7E72-4D2B-A831-76447AF13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694" y="1401639"/>
            <a:ext cx="1490611" cy="1416103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900" kern="10" normalizeH="1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STARE </a:t>
            </a:r>
          </a:p>
          <a:p>
            <a:pPr algn="ctr">
              <a:defRPr/>
            </a:pPr>
            <a:r>
              <a:rPr lang="en-US" sz="900" kern="10" normalizeH="1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NECORESPUNZĂTOARE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7E73BDC8-027C-4188-8DE6-EEF408ECE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548262"/>
              </p:ext>
            </p:extLst>
          </p:nvPr>
        </p:nvGraphicFramePr>
        <p:xfrm>
          <a:off x="174048" y="555134"/>
          <a:ext cx="11843904" cy="6153590"/>
        </p:xfrm>
        <a:graphic>
          <a:graphicData uri="http://schemas.openxmlformats.org/drawingml/2006/table">
            <a:tbl>
              <a:tblPr/>
              <a:tblGrid>
                <a:gridCol w="749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90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23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00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72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60286">
                  <a:extLst>
                    <a:ext uri="{9D8B030D-6E8A-4147-A177-3AD203B41FA5}">
                      <a16:colId xmlns:a16="http://schemas.microsoft.com/office/drawing/2014/main" val="1722172730"/>
                    </a:ext>
                  </a:extLst>
                </a:gridCol>
              </a:tblGrid>
              <a:tr h="230065">
                <a:tc gridSpan="6">
                  <a:txBody>
                    <a:bodyPr/>
                    <a:lstStyle/>
                    <a:p>
                      <a:pPr marL="0" marR="0" lvl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000" b="1" i="0" u="none" strike="noStrike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Informații prezentate la </a:t>
                      </a:r>
                      <a:r>
                        <a:rPr lang="ro-RO" sz="10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Conferinţa</a:t>
                      </a:r>
                      <a:r>
                        <a:rPr lang="ro-RO" sz="1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Clubului Feroviar </a:t>
                      </a:r>
                      <a:r>
                        <a:rPr lang="en-US" sz="1000" b="1" i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vi-VN" sz="1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Rolul transportului feroviar în dezvoltarea unor soluții de logistică competitive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  <a:r>
                        <a:rPr lang="ro-RO" sz="1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5 – 6 aprilie 2011, </a:t>
                      </a:r>
                      <a:r>
                        <a:rPr lang="ro-RO" sz="10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Constanţa</a:t>
                      </a:r>
                      <a:endParaRPr lang="ro-RO" sz="1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o-RO" sz="11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874" marR="3874" marT="38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o-RO" sz="11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874" marR="3874" marT="38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o-RO" sz="11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874" marR="3874" marT="387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ro-RO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Stadiul</a:t>
                      </a:r>
                    </a:p>
                    <a:p>
                      <a:pPr algn="ctr" fontAlgn="b"/>
                      <a:r>
                        <a:rPr lang="ro-RO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sfârșit an 2020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515">
                <a:tc rowSpan="2">
                  <a:txBody>
                    <a:bodyPr/>
                    <a:lstStyle/>
                    <a:p>
                      <a:pPr algn="just" fontAlgn="b"/>
                      <a:r>
                        <a:rPr lang="ro-RO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Coridor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o-RO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Tronson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ro-RO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Termen pentru finalizarea lucrărilor</a:t>
                      </a:r>
                      <a:endParaRPr lang="ro-RO" sz="1000" dirty="0"/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o-RO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Stadiul (aprilie 2011)</a:t>
                      </a:r>
                      <a:endParaRPr lang="ro-RO" sz="1000" dirty="0"/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3338916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Estimare 2005</a:t>
                      </a:r>
                    </a:p>
                  </a:txBody>
                  <a:tcPr marL="3874" marR="3874" marT="3875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Estimare 2007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Estimare 2011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99">
                <a:tc rowSpan="17"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IV</a:t>
                      </a:r>
                    </a:p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(astăzi pe Coridorul Rin – Dunăre și pe Coridorul </a:t>
                      </a:r>
                      <a:r>
                        <a:rPr lang="ro-RO" sz="1000" dirty="0"/>
                        <a:t>L Orient/Est-</a:t>
                      </a:r>
                      <a:r>
                        <a:rPr lang="ro-RO" sz="1000" dirty="0" err="1"/>
                        <a:t>Medit</a:t>
                      </a:r>
                      <a:r>
                        <a:rPr lang="ro-RO" sz="1000" dirty="0"/>
                        <a:t>.</a:t>
                      </a:r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</a:p>
                  </a:txBody>
                  <a:tcPr marL="3874" marR="3874" marT="38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Bucureşti – Câmpina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Dec. 2003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iun-04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Finalizat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ro-RO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54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Bucureşti Băneasa - Fundulea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2007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2010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2011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În curs de recepţie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Finalizat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54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Fundulea - Feteşti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2008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2010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Trim. IV 2011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Lucrări în </a:t>
                      </a:r>
                      <a:r>
                        <a:rPr lang="ro-RO" sz="10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execuţie</a:t>
                      </a:r>
                      <a:endParaRPr lang="ro-RO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Finalizat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989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Bucureşti Nord – Bucureşti Băneasa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2009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2008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2011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Lucrări în execuţie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Finalizat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54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Feteşti – Constanţa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2009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2008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2011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Lucrări în execuţie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Finalizat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376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Braşov - Predeal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2009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2014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2020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Revizuirea studiului de fezabilitate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Elaborare studiu de fezabilitate</a:t>
                      </a:r>
                      <a:endParaRPr lang="ro-RO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54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Predeal – Câmpina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2010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2010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Nov. 2011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Lucrări în execuţie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Finalizat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54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Braşov - Sighişoara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2010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2013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2019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Revizuirea studiului de fezabilitate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 fontAlgn="t">
                        <a:buFont typeface="Arial" panose="020B0604020202020204" pitchFamily="34" charset="0"/>
                        <a:buNone/>
                      </a:pPr>
                      <a:r>
                        <a:rPr lang="ro-RO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Lucrări în execuție</a:t>
                      </a:r>
                      <a:endParaRPr lang="ro-RO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39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Sighişoara</a:t>
                      </a:r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– </a:t>
                      </a:r>
                      <a:r>
                        <a:rPr lang="ro-RO" sz="10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Coşlariu</a:t>
                      </a:r>
                      <a:endParaRPr lang="ro-RO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2011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2013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2015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Revizuirea proiectului tehnic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 km recepționați</a:t>
                      </a:r>
                    </a:p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Lucrări în execuție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154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Coşlariu - Simeria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2011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2013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2014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Revizuirea proiectului tehnic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Finalizat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154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Simeria - Curtici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2012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2012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2020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Elaborare studiu de fezabilitate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Lucrări în execuție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154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Curtici Frontieră – Km 614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2012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2012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2014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Demararea lucrărilor în 2011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Finalizat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5882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Arad – Drobeta Turnu Severin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2015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2015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2021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Contract pentru elaborarea studiului de prefezabilitate în curs de semnare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Licitație pentru lucrări între Arad – Timișoara organizată în octombrie 2020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7516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Drobeta Turnu Severin - Craiova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2015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2019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5205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Elaborare studiu de fezabilitate pentru Caransebeș - Craiova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0143432"/>
                  </a:ext>
                </a:extLst>
              </a:tr>
              <a:tr h="17154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Craiova - Calafat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2010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2018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Revizuirea studiului de fezabilitate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Trim</a:t>
                      </a:r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III 2020, </a:t>
                      </a:r>
                      <a:r>
                        <a:rPr lang="ro-RO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elaborare/aprobare proiectul de HG pentru aprobarea indicatorilor </a:t>
                      </a:r>
                      <a:r>
                        <a:rPr lang="ro-RO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tehnicoeconomici</a:t>
                      </a:r>
                      <a:endParaRPr lang="ro-RO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1176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Calafat – Pod Dunăre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2008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2009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Lucrări în execuţie. Finalizare la 31 dec. 2011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1541">
                <a:tc rowSpan="7"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IX</a:t>
                      </a:r>
                    </a:p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(astăzi parte a rețelei TEN-T)</a:t>
                      </a:r>
                    </a:p>
                  </a:txBody>
                  <a:tcPr marL="3874" marR="3874" marT="38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Bucureşti – Videle - Giurgiu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2016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2016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Studiu de prefezabilitate elaborat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elaborare caiet de sarcini pentru studiu de fezabilitate</a:t>
                      </a:r>
                      <a:endParaRPr lang="ro-RO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82938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Bucureşti - Giurgiu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2016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 fontAlgn="t">
                        <a:buFont typeface="Arial" panose="020B0604020202020204" pitchFamily="34" charset="0"/>
                        <a:buNone/>
                      </a:pPr>
                      <a:r>
                        <a:rPr lang="ro-RO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nl-NL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rocedură de achiziție</a:t>
                      </a:r>
                      <a:r>
                        <a:rPr lang="ro-RO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pentru redeschidere circulație pe podul de peste râul Argeș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82938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Elaborare studiu de fezabilitate pentru Buc. N-Jilava-Giurgiu Nord Fr.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14228"/>
                  </a:ext>
                </a:extLst>
              </a:tr>
              <a:tr h="17154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Ploieşti – Focsani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2016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2016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ro-RO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Contracte de elaborare a </a:t>
                      </a:r>
                      <a:r>
                        <a:rPr lang="ro-RO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studiiilor</a:t>
                      </a:r>
                      <a:r>
                        <a:rPr lang="ro-RO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fezabilitate SF în derulare</a:t>
                      </a:r>
                      <a:endParaRPr lang="ro-RO" sz="10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154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Focşani – Bacău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2017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2018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154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Bacău – Paşcani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2018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2018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154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o-RO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Paşcani - Ungheni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2021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2018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o-RO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874" marR="3874" marT="38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3C6DFB95-0A2F-4D3B-B142-1F9B7982909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o-RO" altLang="ro-RO" sz="2000" b="1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INFRASTRUCTURA FEROVIARĂ</a:t>
            </a:r>
            <a:endParaRPr lang="en-US" altLang="ro-RO">
              <a:solidFill>
                <a:srgbClr val="FFFF00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1F9E191-1300-4F3B-B905-1CC99C00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01029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BD9CF-71D0-4745-A443-B86B3C5F94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1600" b="1" i="1" dirty="0">
                <a:solidFill>
                  <a:srgbClr val="FFFF00"/>
                </a:solidFill>
                <a:ea typeface="+mj-ea"/>
                <a:cs typeface="Arial" pitchFamily="34" charset="0"/>
              </a:rPr>
              <a:t>T</a:t>
            </a:r>
            <a:r>
              <a:rPr lang="ro-RO" b="1" i="1" dirty="0">
                <a:solidFill>
                  <a:srgbClr val="FFFF00"/>
                </a:solidFill>
                <a:ea typeface="+mj-ea"/>
                <a:cs typeface="Arial" pitchFamily="34" charset="0"/>
              </a:rPr>
              <a:t>AXA DE UTILIZARE A INFRASTRUCTURII FEROVIAIRE vs. ROVINIETA</a:t>
            </a:r>
            <a:endParaRPr lang="en-US" b="1" i="1" dirty="0">
              <a:solidFill>
                <a:srgbClr val="FFFF00"/>
              </a:solidFill>
              <a:ea typeface="+mj-ea"/>
              <a:cs typeface="Arial" pitchFamily="34" charset="0"/>
            </a:endParaRPr>
          </a:p>
        </p:txBody>
      </p:sp>
      <p:pic>
        <p:nvPicPr>
          <p:cNvPr id="22531" name="Picture 5">
            <a:extLst>
              <a:ext uri="{FF2B5EF4-FFF2-40B4-BE49-F238E27FC236}">
                <a16:creationId xmlns:a16="http://schemas.microsoft.com/office/drawing/2014/main" id="{0D3F651B-710C-4AC3-84D9-E0A5DBCD8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9079FCB-82CF-4F2C-BFD4-F5FB3A56E0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207235"/>
              </p:ext>
            </p:extLst>
          </p:nvPr>
        </p:nvGraphicFramePr>
        <p:xfrm>
          <a:off x="889558" y="1366944"/>
          <a:ext cx="10142720" cy="4605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F8C42D16-F501-4A72-B7EC-A15352A236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413731"/>
              </p:ext>
            </p:extLst>
          </p:nvPr>
        </p:nvGraphicFramePr>
        <p:xfrm>
          <a:off x="491151" y="3086473"/>
          <a:ext cx="5803889" cy="3562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11792111" imgH="5934030" progId="MSGraph.Chart.8">
                  <p:embed followColorScheme="full"/>
                </p:oleObj>
              </mc:Choice>
              <mc:Fallback>
                <p:oleObj name="Chart" r:id="rId2" imgW="11792111" imgH="5934030" progId="MSGraph.Chart.8">
                  <p:embed followColorScheme="full"/>
                  <p:pic>
                    <p:nvPicPr>
                      <p:cNvPr id="19458" name="Object 2">
                        <a:extLst>
                          <a:ext uri="{FF2B5EF4-FFF2-40B4-BE49-F238E27FC236}">
                            <a16:creationId xmlns:a16="http://schemas.microsoft.com/office/drawing/2014/main" id="{129488AF-6F79-4CB9-AEBD-3930C7277B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151" y="3086473"/>
                        <a:ext cx="5803889" cy="3562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7">
            <a:extLst>
              <a:ext uri="{FF2B5EF4-FFF2-40B4-BE49-F238E27FC236}">
                <a16:creationId xmlns:a16="http://schemas.microsoft.com/office/drawing/2014/main" id="{4785E40A-BC04-41FB-AF73-78D6643509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035284"/>
              </p:ext>
            </p:extLst>
          </p:nvPr>
        </p:nvGraphicFramePr>
        <p:xfrm>
          <a:off x="1907642" y="547767"/>
          <a:ext cx="4598996" cy="234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438095" imgH="1838095" progId="PBrush">
                  <p:embed/>
                </p:oleObj>
              </mc:Choice>
              <mc:Fallback>
                <p:oleObj name="Bitmap Image" r:id="rId4" imgW="3438095" imgH="1838095" progId="PBrush">
                  <p:embed/>
                  <p:pic>
                    <p:nvPicPr>
                      <p:cNvPr id="11266" name="Object 7">
                        <a:extLst>
                          <a:ext uri="{FF2B5EF4-FFF2-40B4-BE49-F238E27FC236}">
                            <a16:creationId xmlns:a16="http://schemas.microsoft.com/office/drawing/2014/main" id="{9C2944B5-1232-4D35-8FF7-EB37316504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642" y="547767"/>
                        <a:ext cx="4598996" cy="234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8">
            <a:extLst>
              <a:ext uri="{FF2B5EF4-FFF2-40B4-BE49-F238E27FC236}">
                <a16:creationId xmlns:a16="http://schemas.microsoft.com/office/drawing/2014/main" id="{D9A23401-79B0-4483-BDCB-60DA33A125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040309"/>
              </p:ext>
            </p:extLst>
          </p:nvPr>
        </p:nvGraphicFramePr>
        <p:xfrm>
          <a:off x="6506638" y="619141"/>
          <a:ext cx="4556103" cy="2303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3505689" imgH="1838095" progId="PBrush">
                  <p:embed/>
                </p:oleObj>
              </mc:Choice>
              <mc:Fallback>
                <p:oleObj name="Bitmap Image" r:id="rId6" imgW="3505689" imgH="1838095" progId="PBrush">
                  <p:embed/>
                  <p:pic>
                    <p:nvPicPr>
                      <p:cNvPr id="11267" name="Object 8">
                        <a:extLst>
                          <a:ext uri="{FF2B5EF4-FFF2-40B4-BE49-F238E27FC236}">
                            <a16:creationId xmlns:a16="http://schemas.microsoft.com/office/drawing/2014/main" id="{11E73828-BA56-4758-A12B-6B5BBA8DB2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6638" y="619141"/>
                        <a:ext cx="4556103" cy="2303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0">
            <a:extLst>
              <a:ext uri="{FF2B5EF4-FFF2-40B4-BE49-F238E27FC236}">
                <a16:creationId xmlns:a16="http://schemas.microsoft.com/office/drawing/2014/main" id="{95D77BA3-17F4-4E67-A544-6A281B815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999" y="647993"/>
            <a:ext cx="3628505" cy="24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o-RO" altLang="ro-RO" sz="1000" b="1" dirty="0"/>
              <a:t>TUI, trenuri de marfă 960 tb (2008)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3E73EBDE-8FDF-4443-9916-F191DCADA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6975" y="745969"/>
            <a:ext cx="27064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o-RO" altLang="ro-RO" sz="1000" b="1" dirty="0"/>
              <a:t>TUI, trenuri de marfă 2000 tb (2008)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EC7F2682-1455-4EF8-9793-6A99EAFD3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90" y="547767"/>
            <a:ext cx="1682246" cy="237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AE878CA1-4439-4747-97B3-EB4F3C3FB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39" y="6504005"/>
            <a:ext cx="4646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o-RO" altLang="ro-RO" sz="1000" dirty="0">
                <a:latin typeface="Arial" panose="020B0604020202020204" pitchFamily="34" charset="0"/>
              </a:rPr>
              <a:t>Sursele datelor</a:t>
            </a:r>
            <a:r>
              <a:rPr lang="en-US" altLang="ro-RO" sz="1000" dirty="0">
                <a:latin typeface="Arial" panose="020B0604020202020204" pitchFamily="34" charset="0"/>
              </a:rPr>
              <a:t>: </a:t>
            </a:r>
            <a:r>
              <a:rPr lang="en-US" altLang="ro-RO" sz="1000" dirty="0" err="1">
                <a:latin typeface="Arial" panose="020B0604020202020204" pitchFamily="34" charset="0"/>
              </a:rPr>
              <a:t>Parlamentul</a:t>
            </a:r>
            <a:r>
              <a:rPr lang="en-US" altLang="ro-RO" sz="1000" dirty="0">
                <a:latin typeface="Arial" panose="020B0604020202020204" pitchFamily="34" charset="0"/>
              </a:rPr>
              <a:t> European, </a:t>
            </a:r>
            <a:r>
              <a:rPr lang="de-DE" altLang="ro-RO" sz="1000" dirty="0">
                <a:latin typeface="Arial" panose="020B0604020202020204" pitchFamily="34" charset="0"/>
              </a:rPr>
              <a:t> Curtea European</a:t>
            </a:r>
            <a:r>
              <a:rPr lang="ro-RO" altLang="ro-RO" sz="1000" dirty="0">
                <a:latin typeface="Arial" panose="020B0604020202020204" pitchFamily="34" charset="0"/>
              </a:rPr>
              <a:t>ă de Conturi (2016</a:t>
            </a:r>
            <a:r>
              <a:rPr lang="ro-RO" altLang="ro-RO" sz="14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8E0793A7-DA00-49BD-9C86-2BC22EB1D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9112" y="3197906"/>
            <a:ext cx="12541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o-RO" altLang="ro-RO" sz="1400" b="1" dirty="0"/>
              <a:t>TUI 2014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A686DB-EB61-4D06-9C7C-F0F0DD372FE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1600" b="1" i="1" dirty="0">
                <a:solidFill>
                  <a:srgbClr val="FFFF00"/>
                </a:solidFill>
                <a:ea typeface="+mj-ea"/>
                <a:cs typeface="Arial" pitchFamily="34" charset="0"/>
              </a:rPr>
              <a:t>T</a:t>
            </a:r>
            <a:r>
              <a:rPr lang="ro-RO" b="1" i="1" dirty="0">
                <a:solidFill>
                  <a:srgbClr val="FFFF00"/>
                </a:solidFill>
                <a:ea typeface="+mj-ea"/>
                <a:cs typeface="Arial" pitchFamily="34" charset="0"/>
              </a:rPr>
              <a:t>AXA DE UTILIZARE A INFRASTRUCTURII FEROVIAIRE</a:t>
            </a:r>
            <a:endParaRPr lang="en-US" b="1" i="1" dirty="0">
              <a:solidFill>
                <a:srgbClr val="FFFF00"/>
              </a:solidFill>
              <a:ea typeface="+mj-ea"/>
              <a:cs typeface="Arial" pitchFamily="34" charset="0"/>
            </a:endParaRPr>
          </a:p>
        </p:txBody>
      </p:sp>
      <p:graphicFrame>
        <p:nvGraphicFramePr>
          <p:cNvPr id="11" name="Diagramm 5">
            <a:extLst>
              <a:ext uri="{FF2B5EF4-FFF2-40B4-BE49-F238E27FC236}">
                <a16:creationId xmlns:a16="http://schemas.microsoft.com/office/drawing/2014/main" id="{00000000-0008-0000-42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6349167"/>
              </p:ext>
            </p:extLst>
          </p:nvPr>
        </p:nvGraphicFramePr>
        <p:xfrm>
          <a:off x="6336750" y="3050680"/>
          <a:ext cx="5685362" cy="3562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2" name="TextBox 2">
            <a:extLst>
              <a:ext uri="{FF2B5EF4-FFF2-40B4-BE49-F238E27FC236}">
                <a16:creationId xmlns:a16="http://schemas.microsoft.com/office/drawing/2014/main" id="{1F264E9D-1305-4CD0-BF06-0815DCE05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1609" y="6471154"/>
            <a:ext cx="5685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o-RO" altLang="ro-RO" sz="1000" dirty="0">
                <a:latin typeface="Arial" panose="020B0604020202020204" pitchFamily="34" charset="0"/>
              </a:rPr>
              <a:t>Sursa datelor</a:t>
            </a:r>
            <a:r>
              <a:rPr lang="en-US" altLang="ro-RO" sz="1000" dirty="0">
                <a:latin typeface="Arial" panose="020B0604020202020204" pitchFamily="34" charset="0"/>
              </a:rPr>
              <a:t>:</a:t>
            </a:r>
            <a:r>
              <a:rPr lang="ro-RO" altLang="ro-RO" sz="1000" dirty="0">
                <a:latin typeface="Arial" panose="020B0604020202020204" pitchFamily="34" charset="0"/>
              </a:rPr>
              <a:t>Comisia Europeana,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Seventh monitoring report on the development of the rail market under Article 15(4) of Directive 2012/34/EU of the European Parliament and of the Council</a:t>
            </a:r>
            <a:endParaRPr lang="ro-RO" altLang="ro-RO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F3FF1D1E-B255-4274-B71C-AB56F4E06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2741" y="869079"/>
            <a:ext cx="95937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o-RO" altLang="ro-RO" sz="1000" dirty="0">
                <a:latin typeface="Arial" panose="020B0604020202020204" pitchFamily="34" charset="0"/>
              </a:rPr>
              <a:t>Sursele datelor</a:t>
            </a:r>
            <a:r>
              <a:rPr lang="en-US" altLang="ro-RO" sz="1000" dirty="0">
                <a:latin typeface="Arial" panose="020B0604020202020204" pitchFamily="34" charset="0"/>
              </a:rPr>
              <a:t>: </a:t>
            </a:r>
            <a:r>
              <a:rPr lang="ro-RO" altLang="ro-RO" sz="1000" dirty="0">
                <a:latin typeface="Arial" panose="020B0604020202020204" pitchFamily="34" charset="0"/>
              </a:rPr>
              <a:t>ECMT (OECD), </a:t>
            </a:r>
            <a:r>
              <a:rPr lang="en-US" altLang="ro-RO" sz="1000" dirty="0">
                <a:latin typeface="Arial" panose="020B0604020202020204" pitchFamily="34" charset="0"/>
              </a:rPr>
              <a:t>“</a:t>
            </a:r>
            <a:r>
              <a:rPr lang="en-US" sz="1000" dirty="0"/>
              <a:t>Railway Reform &amp; Charges for the Use of Infrastructure”, </a:t>
            </a:r>
            <a:endParaRPr lang="ro-RO" altLang="ro-RO" sz="1400" dirty="0">
              <a:latin typeface="Arial" panose="020B0604020202020204" pitchFamily="34" charset="0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7207FC0B-DD4B-43CC-84A0-DF9F7DC24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856535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2">
            <a:extLst>
              <a:ext uri="{FF2B5EF4-FFF2-40B4-BE49-F238E27FC236}">
                <a16:creationId xmlns:a16="http://schemas.microsoft.com/office/drawing/2014/main" id="{851BD28C-0E31-410F-AD66-F2000A800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411908"/>
              </p:ext>
            </p:extLst>
          </p:nvPr>
        </p:nvGraphicFramePr>
        <p:xfrm>
          <a:off x="461169" y="1132920"/>
          <a:ext cx="11472684" cy="51595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2904">
                  <a:extLst>
                    <a:ext uri="{9D8B030D-6E8A-4147-A177-3AD203B41FA5}">
                      <a16:colId xmlns:a16="http://schemas.microsoft.com/office/drawing/2014/main" val="2391677103"/>
                    </a:ext>
                  </a:extLst>
                </a:gridCol>
                <a:gridCol w="4748156">
                  <a:extLst>
                    <a:ext uri="{9D8B030D-6E8A-4147-A177-3AD203B41FA5}">
                      <a16:colId xmlns:a16="http://schemas.microsoft.com/office/drawing/2014/main" val="2681193170"/>
                    </a:ext>
                  </a:extLst>
                </a:gridCol>
                <a:gridCol w="2296457">
                  <a:extLst>
                    <a:ext uri="{9D8B030D-6E8A-4147-A177-3AD203B41FA5}">
                      <a16:colId xmlns:a16="http://schemas.microsoft.com/office/drawing/2014/main" val="3891318317"/>
                    </a:ext>
                  </a:extLst>
                </a:gridCol>
                <a:gridCol w="2855167">
                  <a:extLst>
                    <a:ext uri="{9D8B030D-6E8A-4147-A177-3AD203B41FA5}">
                      <a16:colId xmlns:a16="http://schemas.microsoft.com/office/drawing/2014/main" val="1634685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o-RO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Tipul măsurii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Austria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o-RO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România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582231"/>
                  </a:ext>
                </a:extLst>
              </a:tr>
              <a:tr h="914400">
                <a:tc rowSpan="5"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Sprijin financiar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Ajutoare pentru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construcţia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şi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dezvoltarea de terminale;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Programul Operațional Sectorial Transporturi POS-T (2007-2013)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Fonduri necheltuite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 s-a construit niciun terminal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639262"/>
                  </a:ext>
                </a:extLst>
              </a:tr>
              <a:tr h="577359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Programul Operațional Infrastructura Mare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Trebuie revizuite condițiile de eligibilitate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19471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Ajutoare pentru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achiziţia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echipamente utilizate în transportul combinat;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7127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Ajutoare pentru elaborarea de studii de fezabilitate;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4599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Subvenții pentru servicii de transport combinat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Programul privind transporturile combinate de tip </a:t>
                      </a:r>
                      <a:r>
                        <a:rPr 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</a:t>
                      </a: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-La inițiat de Administrația Fondului pentru Mediu (2017-2020)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►"/>
                      </a:pP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Intensitate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60% din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costul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►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pl</a:t>
                      </a: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ătit TVA la prețul nesubsnționat - reacții negative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31754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Măsuri fiscale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Scutire de la plata taxei pentru vehicule rutiere utilizate exclusiv pe segmentele inițiale și finale ale transportului combinat;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00404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o-R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Rambursarea a 15 % din taxa lunară pentru vehicule rutiere, pentru fiecare cursă efectuată în trenuri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-La sau dacă participă la transport combinat cu semiremorci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64165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CCA69771-8EAB-4029-8A20-3F1FEE93C3BD}"/>
              </a:ext>
            </a:extLst>
          </p:cNvPr>
          <p:cNvSpPr txBox="1">
            <a:spLocks/>
          </p:cNvSpPr>
          <p:nvPr/>
        </p:nvSpPr>
        <p:spPr>
          <a:xfrm>
            <a:off x="0" y="43232"/>
            <a:ext cx="12192000" cy="4572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/>
          <a:p>
            <a:pPr algn="r"/>
            <a:r>
              <a:rPr lang="ro-RO" altLang="ro-RO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SUSŢINEREA TRANSPORTURILOR </a:t>
            </a:r>
            <a:r>
              <a:rPr lang="en-US" altLang="ro-RO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INTERMODALE / COMBINATE – </a:t>
            </a:r>
            <a:r>
              <a:rPr lang="ro-RO" altLang="ro-RO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MODELUL</a:t>
            </a:r>
            <a:r>
              <a:rPr lang="en-US" altLang="ro-RO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AUSTRIEI</a:t>
            </a:r>
            <a:endParaRPr lang="ro-RO" altLang="ro-RO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674BEBC4-21DC-4634-9AF7-EE41874DAB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967212"/>
              </p:ext>
            </p:extLst>
          </p:nvPr>
        </p:nvGraphicFramePr>
        <p:xfrm>
          <a:off x="0" y="103557"/>
          <a:ext cx="92233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8359200" imgH="3598200" progId="CorelDRAW.Graphic.13">
                  <p:embed/>
                </p:oleObj>
              </mc:Choice>
              <mc:Fallback>
                <p:oleObj name="CorelDRAW" r:id="rId2" imgW="8359200" imgH="3598200" progId="CorelDRAW.Graphic.13">
                  <p:embed/>
                  <p:pic>
                    <p:nvPicPr>
                      <p:cNvPr id="15366" name="Object 3">
                        <a:extLst>
                          <a:ext uri="{FF2B5EF4-FFF2-40B4-BE49-F238E27FC236}">
                            <a16:creationId xmlns:a16="http://schemas.microsoft.com/office/drawing/2014/main" id="{2C885B1F-D572-4736-8B8A-4236362997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3557"/>
                        <a:ext cx="922338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7F07D8D0-9DEF-44B5-83B3-E2624080E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656382"/>
              </p:ext>
            </p:extLst>
          </p:nvPr>
        </p:nvGraphicFramePr>
        <p:xfrm>
          <a:off x="288127" y="655320"/>
          <a:ext cx="11472684" cy="554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1342">
                  <a:extLst>
                    <a:ext uri="{9D8B030D-6E8A-4147-A177-3AD203B41FA5}">
                      <a16:colId xmlns:a16="http://schemas.microsoft.com/office/drawing/2014/main" val="690821575"/>
                    </a:ext>
                  </a:extLst>
                </a:gridCol>
                <a:gridCol w="8130078">
                  <a:extLst>
                    <a:ext uri="{9D8B030D-6E8A-4147-A177-3AD203B41FA5}">
                      <a16:colId xmlns:a16="http://schemas.microsoft.com/office/drawing/2014/main" val="851777846"/>
                    </a:ext>
                  </a:extLst>
                </a:gridCol>
                <a:gridCol w="1811264">
                  <a:extLst>
                    <a:ext uri="{9D8B030D-6E8A-4147-A177-3AD203B41FA5}">
                      <a16:colId xmlns:a16="http://schemas.microsoft.com/office/drawing/2014/main" val="2873057787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r>
                        <a:rPr lang="ro-RO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Tipul măsurii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altLang="ro-RO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România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832085"/>
                  </a:ext>
                </a:extLst>
              </a:tr>
              <a:tr h="259080">
                <a:tc rowSpan="6"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Cadrul legal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Liberalizarea circulației pentru transportatori rutieri din țări nemembre UE între frontiere și terminalele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-La, pentru vehicule care utilizează trenuri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7792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o-R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Liberalizarea circulației pentru transportatori rutieri din țări nemembre UE , pe o rază de 70 km în jurul </a:t>
                      </a:r>
                      <a:r>
                        <a:rPr lang="en-US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terminalelo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-La, pentru vehicule care încarcă sau descarcă marfă în aceste zone și utilizează trenuri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-La;</a:t>
                      </a:r>
                      <a:endParaRPr lang="ro-R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479784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ro-R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Interdicţii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circulaţie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vehiculelor grele, care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depăşesc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3,5 t:</a:t>
                      </a:r>
                    </a:p>
                    <a:p>
                      <a:pPr marL="285750" lvl="1" indent="-285750" algn="just" eaLnBrk="1" hangingPunct="1">
                        <a:buFont typeface="Arial" panose="020B0604020202020204" pitchFamily="34" charset="0"/>
                        <a:buChar char="►"/>
                      </a:pP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sâmbătă, în intervalul 15:00 – 24:00;</a:t>
                      </a:r>
                    </a:p>
                    <a:p>
                      <a:pPr marL="285750" lvl="1" indent="-285750" algn="just" eaLnBrk="1" hangingPunct="1">
                        <a:buFont typeface="Arial" panose="020B0604020202020204" pitchFamily="34" charset="0"/>
                        <a:buChar char="►"/>
                      </a:pP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duminică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şi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în zilele de sărbători legale: 00:00 – 22:00 ;</a:t>
                      </a:r>
                    </a:p>
                    <a:p>
                      <a:pPr marL="285750" lvl="1" indent="-285750" algn="just" eaLnBrk="1" hangingPunct="1">
                        <a:buFont typeface="Arial" panose="020B0604020202020204" pitchFamily="34" charset="0"/>
                        <a:buChar char="►"/>
                      </a:pP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în perioada 6 iulie – 31 august, în fiecare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sămbătă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și pe 3 octombrie, între orele 7:00 și 15:00, </a:t>
                      </a:r>
                    </a:p>
                    <a:p>
                      <a:pPr marL="285750" lvl="1" indent="-285750" algn="just" eaLnBrk="1" hangingPunct="1">
                        <a:buFont typeface="Arial" panose="020B0604020202020204" pitchFamily="34" charset="0"/>
                        <a:buChar char="►"/>
                      </a:pP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În perioada 4 ianuarie – 14 martie, pe autostrăzile A12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Inner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și A13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Brenner</a:t>
                      </a:r>
                      <a:endParaRPr lang="ro-RO" altLang="ro-R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lvl="1" indent="-285750" algn="just" eaLnBrk="1" hangingPunct="1">
                        <a:buFont typeface="Arial" panose="020B0604020202020204" pitchFamily="34" charset="0"/>
                        <a:buChar char="►"/>
                      </a:pP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interdicţii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circulaţie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noaptea,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perntru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vehicule care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depăşesc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7,5 între  orele 22:00 și  05:00;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 un număr limitat de tronsoane de drum și doar în anumite perioade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601617"/>
                  </a:ext>
                </a:extLst>
              </a:tr>
              <a:tr h="357985">
                <a:tc vMerge="1">
                  <a:txBody>
                    <a:bodyPr/>
                    <a:lstStyle/>
                    <a:p>
                      <a:endParaRPr lang="ro-R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just" eaLnBrk="1" hangingPunct="1">
                        <a:buFont typeface="Arial" panose="020B0604020202020204" pitchFamily="34" charset="0"/>
                        <a:buNone/>
                      </a:pP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Interdicţii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temporare pentru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circulaţia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camioanelor grele pe coridorul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Brenner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pe motiv de poluare atmosferică ridicată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891270"/>
                  </a:ext>
                </a:extLst>
              </a:tr>
              <a:tr h="298579">
                <a:tc vMerge="1">
                  <a:txBody>
                    <a:bodyPr/>
                    <a:lstStyle/>
                    <a:p>
                      <a:endParaRPr lang="ro-R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just" eaLnBrk="1" hangingPunct="1">
                        <a:buFont typeface="Arial" panose="020B0604020202020204" pitchFamily="34" charset="0"/>
                        <a:buNone/>
                      </a:pP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Acordare de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autorizaţii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tranzit suplimentare pentru utilizatorii serviciilor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-La din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ţări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nemembre ale Uniunii Europene;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152640"/>
                  </a:ext>
                </a:extLst>
              </a:tr>
              <a:tr h="233887">
                <a:tc vMerge="1">
                  <a:txBody>
                    <a:bodyPr/>
                    <a:lstStyle/>
                    <a:p>
                      <a:endParaRPr lang="ro-R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just" eaLnBrk="1" hangingPunct="1">
                        <a:buFont typeface="Arial" panose="020B0604020202020204" pitchFamily="34" charset="0"/>
                        <a:buNone/>
                      </a:pP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Recunoaşterea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timpului petrecut în trenul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-La ca timp de repaus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631011"/>
                  </a:ext>
                </a:extLst>
              </a:tr>
              <a:tr h="228600">
                <a:tc rowSpan="2"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Tarifarea utilizării infrastructurii rutiere la un nivel ridicat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şi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 baza normelor privind poluarea mediului de către vehicule.. Tarife speciale pentru utilizarea anumitor autostrăzi, inclusiv pentru </a:t>
                      </a:r>
                      <a:r>
                        <a:rPr lang="ro-RO" alt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circulaţia</a:t>
                      </a: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 timp de noapte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44084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ro-R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just" eaLnBrk="1" hangingPunct="1">
                        <a:buFont typeface="Arial" panose="020B0604020202020204" pitchFamily="34" charset="0"/>
                        <a:buNone/>
                      </a:pPr>
                      <a:r>
                        <a:rPr lang="ro-RO" alt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Limitarea drastică a numărului de autorizații de tranzit pentru autovehicule rutiere grele înmatriculate în țări nemembre ale 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594313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2094A5BC-16F6-4968-89B4-7C1FCE0CD65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/>
          <a:p>
            <a:pPr algn="r"/>
            <a:r>
              <a:rPr lang="ro-RO" altLang="ro-RO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SUSŢINEREA TRANSPORTURILOR </a:t>
            </a:r>
            <a:r>
              <a:rPr lang="en-US" altLang="ro-RO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INTERMODALE / COMBINATE – CAZUL AUSTRIEI</a:t>
            </a:r>
            <a:endParaRPr lang="ro-RO" altLang="ro-RO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tăText 3">
            <a:extLst>
              <a:ext uri="{FF2B5EF4-FFF2-40B4-BE49-F238E27FC236}">
                <a16:creationId xmlns:a16="http://schemas.microsoft.com/office/drawing/2014/main" id="{BEB9A2FC-AE64-4D18-9D25-539D7942C8E5}"/>
              </a:ext>
            </a:extLst>
          </p:cNvPr>
          <p:cNvSpPr txBox="1"/>
          <p:nvPr/>
        </p:nvSpPr>
        <p:spPr>
          <a:xfrm>
            <a:off x="288127" y="6255242"/>
            <a:ext cx="11615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►"/>
            </a:pPr>
            <a:r>
              <a:rPr lang="ro-RO" altLang="ro-RO" sz="1400" b="1" u="sng" dirty="0"/>
              <a:t>O</a:t>
            </a:r>
            <a:r>
              <a:rPr lang="ro-RO" altLang="ro-RO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bservație</a:t>
            </a:r>
            <a:r>
              <a:rPr lang="en-US" altLang="ro-RO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o-RO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o-RO" altLang="ro-RO" sz="1400" dirty="0" err="1">
                <a:latin typeface="Arial" panose="020B0604020202020204" pitchFamily="34" charset="0"/>
                <a:cs typeface="Arial" panose="020B0604020202020204" pitchFamily="34" charset="0"/>
              </a:rPr>
              <a:t>nte</a:t>
            </a:r>
            <a:r>
              <a:rPr lang="en-US" altLang="ro-RO" sz="1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o-RO" altLang="ro-RO" sz="1400" dirty="0" err="1">
                <a:latin typeface="Arial" panose="020B0604020202020204" pitchFamily="34" charset="0"/>
                <a:cs typeface="Arial" panose="020B0604020202020204" pitchFamily="34" charset="0"/>
              </a:rPr>
              <a:t>dicţiile</a:t>
            </a:r>
            <a:r>
              <a:rPr lang="ro-RO" altLang="ro-RO" sz="1400" dirty="0">
                <a:latin typeface="Arial" panose="020B0604020202020204" pitchFamily="34" charset="0"/>
                <a:cs typeface="Arial" panose="020B0604020202020204" pitchFamily="34" charset="0"/>
              </a:rPr>
              <a:t> pentru transportul </a:t>
            </a:r>
            <a:r>
              <a:rPr lang="ro-RO" altLang="ro-RO" sz="1400" dirty="0" err="1">
                <a:latin typeface="Arial" panose="020B0604020202020204" pitchFamily="34" charset="0"/>
                <a:cs typeface="Arial" panose="020B0604020202020204" pitchFamily="34" charset="0"/>
              </a:rPr>
              <a:t>deşeurilor</a:t>
            </a:r>
            <a:r>
              <a:rPr lang="ro-RO" altLang="ro-RO" sz="1400" dirty="0">
                <a:latin typeface="Arial" panose="020B0604020202020204" pitchFamily="34" charset="0"/>
                <a:cs typeface="Arial" panose="020B0604020202020204" pitchFamily="34" charset="0"/>
              </a:rPr>
              <a:t> de piatră, al pământului, molozului, plutei, </a:t>
            </a:r>
            <a:r>
              <a:rPr lang="ro-RO" altLang="ro-RO" sz="1400" dirty="0" err="1">
                <a:latin typeface="Arial" panose="020B0604020202020204" pitchFamily="34" charset="0"/>
                <a:cs typeface="Arial" panose="020B0604020202020204" pitchFamily="34" charset="0"/>
              </a:rPr>
              <a:t>oţelului</a:t>
            </a:r>
            <a:r>
              <a:rPr lang="ro-RO" altLang="ro-RO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ro-RO" sz="1400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ro-RO" altLang="ro-RO" sz="1400" dirty="0">
                <a:latin typeface="Arial" panose="020B0604020202020204" pitchFamily="34" charset="0"/>
                <a:cs typeface="Arial" panose="020B0604020202020204" pitchFamily="34" charset="0"/>
              </a:rPr>
              <a:t> materialelor ceramice pe coridorul </a:t>
            </a:r>
            <a:r>
              <a:rPr lang="ro-RO" altLang="ro-RO" sz="1400" dirty="0" err="1">
                <a:latin typeface="Arial" panose="020B0604020202020204" pitchFamily="34" charset="0"/>
                <a:cs typeface="Arial" panose="020B0604020202020204" pitchFamily="34" charset="0"/>
              </a:rPr>
              <a:t>Brenner</a:t>
            </a:r>
            <a:r>
              <a:rPr lang="ro-RO" altLang="ro-RO" sz="1400" dirty="0">
                <a:latin typeface="Arial" panose="020B0604020202020204" pitchFamily="34" charset="0"/>
                <a:cs typeface="Arial" panose="020B0604020202020204" pitchFamily="34" charset="0"/>
              </a:rPr>
              <a:t>  (măsura favorabilă transporturilor combinate) au fost anulate în urma unei proceduri de </a:t>
            </a:r>
            <a:r>
              <a:rPr lang="ro-RO" altLang="ro-RO" sz="1400" dirty="0" err="1">
                <a:latin typeface="Arial" panose="020B0604020202020204" pitchFamily="34" charset="0"/>
                <a:cs typeface="Arial" panose="020B0604020202020204" pitchFamily="34" charset="0"/>
              </a:rPr>
              <a:t>infringement</a:t>
            </a:r>
            <a:r>
              <a:rPr lang="ro-RO" altLang="ro-RO" sz="1400" dirty="0">
                <a:latin typeface="Arial" panose="020B0604020202020204" pitchFamily="34" charset="0"/>
                <a:cs typeface="Arial" panose="020B0604020202020204" pitchFamily="34" charset="0"/>
              </a:rPr>
              <a:t> inițiată de Comisia Europeană </a:t>
            </a:r>
            <a:r>
              <a:rPr lang="en-US" altLang="ro-RO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o-R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947F86F6-20F3-4FAF-B18D-FC38047062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949180"/>
              </p:ext>
            </p:extLst>
          </p:nvPr>
        </p:nvGraphicFramePr>
        <p:xfrm>
          <a:off x="0" y="30162"/>
          <a:ext cx="92233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8359200" imgH="3598200" progId="CorelDRAW.Graphic.13">
                  <p:embed/>
                </p:oleObj>
              </mc:Choice>
              <mc:Fallback>
                <p:oleObj name="CorelDRAW" r:id="rId2" imgW="8359200" imgH="3598200" progId="CorelDRAW.Graphic.13">
                  <p:embed/>
                  <p:pic>
                    <p:nvPicPr>
                      <p:cNvPr id="7" name="Object 3">
                        <a:extLst>
                          <a:ext uri="{FF2B5EF4-FFF2-40B4-BE49-F238E27FC236}">
                            <a16:creationId xmlns:a16="http://schemas.microsoft.com/office/drawing/2014/main" id="{674BEBC4-21DC-4634-9AF7-EE41874DAB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2"/>
                        <a:ext cx="922338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733344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161AED-E540-43E8-AE62-7B1A6C4A260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ro-RO" sz="2000" b="1" i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PRIMELE SOLUŢII MULTIMODALE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C5648D3E-896C-4EC8-BD91-F060148D4B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876199"/>
              </p:ext>
            </p:extLst>
          </p:nvPr>
        </p:nvGraphicFramePr>
        <p:xfrm>
          <a:off x="193431" y="865162"/>
          <a:ext cx="11805138" cy="57161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6265">
                  <a:extLst>
                    <a:ext uri="{9D8B030D-6E8A-4147-A177-3AD203B41FA5}">
                      <a16:colId xmlns:a16="http://schemas.microsoft.com/office/drawing/2014/main" val="3948025408"/>
                    </a:ext>
                  </a:extLst>
                </a:gridCol>
                <a:gridCol w="1661418">
                  <a:extLst>
                    <a:ext uri="{9D8B030D-6E8A-4147-A177-3AD203B41FA5}">
                      <a16:colId xmlns:a16="http://schemas.microsoft.com/office/drawing/2014/main" val="1588167899"/>
                    </a:ext>
                  </a:extLst>
                </a:gridCol>
                <a:gridCol w="1436140">
                  <a:extLst>
                    <a:ext uri="{9D8B030D-6E8A-4147-A177-3AD203B41FA5}">
                      <a16:colId xmlns:a16="http://schemas.microsoft.com/office/drawing/2014/main" val="3443232984"/>
                    </a:ext>
                  </a:extLst>
                </a:gridCol>
                <a:gridCol w="1755282">
                  <a:extLst>
                    <a:ext uri="{9D8B030D-6E8A-4147-A177-3AD203B41FA5}">
                      <a16:colId xmlns:a16="http://schemas.microsoft.com/office/drawing/2014/main" val="3137415470"/>
                    </a:ext>
                  </a:extLst>
                </a:gridCol>
                <a:gridCol w="5416033">
                  <a:extLst>
                    <a:ext uri="{9D8B030D-6E8A-4147-A177-3AD203B41FA5}">
                      <a16:colId xmlns:a16="http://schemas.microsoft.com/office/drawing/2014/main" val="2757428781"/>
                    </a:ext>
                  </a:extLst>
                </a:gridCol>
              </a:tblGrid>
              <a:tr h="555674">
                <a:tc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 de transport </a:t>
                      </a:r>
                      <a:r>
                        <a:rPr 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multimodal</a:t>
                      </a:r>
                      <a:endParaRPr lang="ro-R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Mijloace de transport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Aspecte relevate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231511"/>
                  </a:ext>
                </a:extLst>
              </a:tr>
              <a:tr h="534572">
                <a:tc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Comuna primitiva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terestru + transport pe apa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Târșâietoarea</a:t>
                      </a:r>
                      <a:endParaRPr lang="ro-R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Bușteanul</a:t>
                      </a:r>
                    </a:p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Necesitatea soluțiilor </a:t>
                      </a:r>
                      <a:r>
                        <a:rPr 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multimodale</a:t>
                      </a:r>
                      <a:endParaRPr lang="ro-R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668095"/>
                  </a:ext>
                </a:extLst>
              </a:tr>
              <a:tr h="1012874">
                <a:tc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Antichitate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terestru + transport maritim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Carul </a:t>
                      </a:r>
                      <a:r>
                        <a:rPr 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geto</a:t>
                      </a: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-dacic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Nave antice comerciale grecești (</a:t>
                      </a:r>
                      <a:r>
                        <a:rPr lang="ro-RO" sz="14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lembas</a:t>
                      </a:r>
                      <a:r>
                        <a:rPr lang="ro-RO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o-RO" sz="14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kelettes</a:t>
                      </a:r>
                      <a:r>
                        <a:rPr lang="ro-RO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o-RO" sz="14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Kerkur</a:t>
                      </a:r>
                      <a:r>
                        <a:rPr lang="ro-RO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o-R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Organizarea serviciilor de transport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 integrarea pe linii de comerț / rute comerciale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Importanța mării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Tomis devine port de transbordare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Grecii creează veritabile 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autostr</a:t>
                      </a:r>
                      <a:r>
                        <a:rPr 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ăzi</a:t>
                      </a: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maritime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  <a:endParaRPr lang="ro-R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077278"/>
                  </a:ext>
                </a:extLst>
              </a:tr>
              <a:tr h="1570892">
                <a:tc>
                  <a:txBody>
                    <a:bodyPr/>
                    <a:lstStyle/>
                    <a:p>
                      <a:endParaRPr lang="ro-R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terestru + transport fluvial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Carul </a:t>
                      </a:r>
                      <a:r>
                        <a:rPr 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geto</a:t>
                      </a: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-dacic</a:t>
                      </a:r>
                    </a:p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Căruța romană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Pluta (râul </a:t>
                      </a:r>
                      <a:r>
                        <a:rPr 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Maris</a:t>
                      </a: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Nave antice comerciale  (</a:t>
                      </a:r>
                      <a:r>
                        <a:rPr 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naves</a:t>
                      </a: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caudicariae</a:t>
                      </a: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???)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Romanii construiesc drumuri care asigură legătura cu Dunărea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►"/>
                        <a:tabLst/>
                        <a:defRPr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Primele forme de planificare a transporturilor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Importanța Dunării și a altor râuri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Appullum</a:t>
                      </a: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devine principalul port fluvial de transbordare a mărfurilor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Primele forme de profesionalizare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Inceput</a:t>
                      </a: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dde</a:t>
                      </a: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reglementare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475959"/>
                  </a:ext>
                </a:extLst>
              </a:tr>
              <a:tr h="829994">
                <a:tc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Evul mediu - Secolul al XX -lea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terestru + transport fluvial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Căruța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Pluta (Mureș, Olt, Bistrița)</a:t>
                      </a:r>
                    </a:p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Caic,</a:t>
                      </a:r>
                    </a:p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Șaica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Necesitatea adaptare la condițiile existente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Profesionalizare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Reglementări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384017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1857</a:t>
                      </a:r>
                    </a:p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(Nicolae Ciocan)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terestru + transport fluvial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Căruța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Bastiment cu vapori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Importanța creativității (</a:t>
                      </a:r>
                      <a:r>
                        <a:rPr lang="ro-RO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adaptere</a:t>
                      </a: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condițiile de navigație pe Siret)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►"/>
                      </a:pPr>
                      <a:r>
                        <a:rPr lang="ro-RO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Importanța investițiilor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276318"/>
                  </a:ext>
                </a:extLst>
              </a:tr>
            </a:tbl>
          </a:graphicData>
        </a:graphic>
      </p:graphicFrame>
      <p:pic>
        <p:nvPicPr>
          <p:cNvPr id="5" name="Picture 5">
            <a:extLst>
              <a:ext uri="{FF2B5EF4-FFF2-40B4-BE49-F238E27FC236}">
                <a16:creationId xmlns:a16="http://schemas.microsoft.com/office/drawing/2014/main" id="{ACD0B5AC-C8B8-406E-9D59-AABE4ED57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78854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A8AA923-EFB0-4D4C-9F77-119F88BF47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442147"/>
              </p:ext>
            </p:extLst>
          </p:nvPr>
        </p:nvGraphicFramePr>
        <p:xfrm>
          <a:off x="6499338" y="1636933"/>
          <a:ext cx="5383171" cy="15273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7558">
                  <a:extLst>
                    <a:ext uri="{9D8B030D-6E8A-4147-A177-3AD203B41FA5}">
                      <a16:colId xmlns:a16="http://schemas.microsoft.com/office/drawing/2014/main" val="2178122057"/>
                    </a:ext>
                  </a:extLst>
                </a:gridCol>
                <a:gridCol w="1730326">
                  <a:extLst>
                    <a:ext uri="{9D8B030D-6E8A-4147-A177-3AD203B41FA5}">
                      <a16:colId xmlns:a16="http://schemas.microsoft.com/office/drawing/2014/main" val="18430868"/>
                    </a:ext>
                  </a:extLst>
                </a:gridCol>
                <a:gridCol w="1805287">
                  <a:extLst>
                    <a:ext uri="{9D8B030D-6E8A-4147-A177-3AD203B41FA5}">
                      <a16:colId xmlns:a16="http://schemas.microsoft.com/office/drawing/2014/main" val="2743608806"/>
                    </a:ext>
                  </a:extLst>
                </a:gridCol>
              </a:tblGrid>
              <a:tr h="414866">
                <a:tc gridSpan="3">
                  <a:txBody>
                    <a:bodyPr/>
                    <a:lstStyle/>
                    <a:p>
                      <a:r>
                        <a:rPr lang="ro-R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 / 1000 tn x km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813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o-R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Felul traficului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Până la 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Peste 100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902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o-R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Național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897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o-R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Import/export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632788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879410E-19B9-46D4-94E0-8784246B1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91" y="1318456"/>
            <a:ext cx="5758306" cy="538218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E0F6A14-1249-4A9B-A6C2-9C8BFD113B0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/>
          <a:p>
            <a:pPr algn="r"/>
            <a:r>
              <a:rPr lang="ro-RO" altLang="ro-RO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SUBVENȚII PENTRU TRANSPORTURI </a:t>
            </a:r>
            <a:r>
              <a:rPr lang="en-US" altLang="ro-RO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INTERMODALE / COMBINATE – </a:t>
            </a:r>
            <a:r>
              <a:rPr lang="ro-RO" altLang="ro-RO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MODELUL</a:t>
            </a:r>
            <a:r>
              <a:rPr lang="en-US" altLang="ro-RO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AUSTRIEI</a:t>
            </a:r>
            <a:endParaRPr lang="ro-RO" altLang="ro-RO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376B69-C183-45B7-B880-AC82A96140BC}"/>
              </a:ext>
            </a:extLst>
          </p:cNvPr>
          <p:cNvSpPr/>
          <p:nvPr/>
        </p:nvSpPr>
        <p:spPr>
          <a:xfrm>
            <a:off x="309491" y="617024"/>
            <a:ext cx="5758306" cy="7174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Subvenții pentru traficul de containere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45F958-EF00-4B72-8E4B-977F679D668E}"/>
              </a:ext>
            </a:extLst>
          </p:cNvPr>
          <p:cNvSpPr/>
          <p:nvPr/>
        </p:nvSpPr>
        <p:spPr>
          <a:xfrm>
            <a:off x="6466515" y="617023"/>
            <a:ext cx="5448815" cy="7174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Subvenții pentru traficul de vagoane izolate</a:t>
            </a:r>
          </a:p>
        </p:txBody>
      </p:sp>
      <p:graphicFrame>
        <p:nvGraphicFramePr>
          <p:cNvPr id="17" name="Object 3">
            <a:extLst>
              <a:ext uri="{FF2B5EF4-FFF2-40B4-BE49-F238E27FC236}">
                <a16:creationId xmlns:a16="http://schemas.microsoft.com/office/drawing/2014/main" id="{CA87F3AB-338B-4045-B6BE-95FA2A7AC0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587178"/>
              </p:ext>
            </p:extLst>
          </p:nvPr>
        </p:nvGraphicFramePr>
        <p:xfrm>
          <a:off x="0" y="58032"/>
          <a:ext cx="92233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8359200" imgH="3598200" progId="CorelDRAW.Graphic.13">
                  <p:embed/>
                </p:oleObj>
              </mc:Choice>
              <mc:Fallback>
                <p:oleObj name="CorelDRAW" r:id="rId3" imgW="8359200" imgH="3598200" progId="CorelDRAW.Graphic.13">
                  <p:embed/>
                  <p:pic>
                    <p:nvPicPr>
                      <p:cNvPr id="7" name="Object 3">
                        <a:extLst>
                          <a:ext uri="{FF2B5EF4-FFF2-40B4-BE49-F238E27FC236}">
                            <a16:creationId xmlns:a16="http://schemas.microsoft.com/office/drawing/2014/main" id="{674BEBC4-21DC-4634-9AF7-EE41874DAB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8032"/>
                        <a:ext cx="922338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9393446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888CC66-2E38-44AD-BDA2-4F9262208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155839"/>
              </p:ext>
            </p:extLst>
          </p:nvPr>
        </p:nvGraphicFramePr>
        <p:xfrm>
          <a:off x="207498" y="683031"/>
          <a:ext cx="11777004" cy="611635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25019">
                  <a:extLst>
                    <a:ext uri="{9D8B030D-6E8A-4147-A177-3AD203B41FA5}">
                      <a16:colId xmlns:a16="http://schemas.microsoft.com/office/drawing/2014/main" val="1778026650"/>
                    </a:ext>
                  </a:extLst>
                </a:gridCol>
                <a:gridCol w="984738">
                  <a:extLst>
                    <a:ext uri="{9D8B030D-6E8A-4147-A177-3AD203B41FA5}">
                      <a16:colId xmlns:a16="http://schemas.microsoft.com/office/drawing/2014/main" val="3789949920"/>
                    </a:ext>
                  </a:extLst>
                </a:gridCol>
                <a:gridCol w="1448467">
                  <a:extLst>
                    <a:ext uri="{9D8B030D-6E8A-4147-A177-3AD203B41FA5}">
                      <a16:colId xmlns:a16="http://schemas.microsoft.com/office/drawing/2014/main" val="19762422"/>
                    </a:ext>
                  </a:extLst>
                </a:gridCol>
                <a:gridCol w="1955915">
                  <a:extLst>
                    <a:ext uri="{9D8B030D-6E8A-4147-A177-3AD203B41FA5}">
                      <a16:colId xmlns:a16="http://schemas.microsoft.com/office/drawing/2014/main" val="2952860591"/>
                    </a:ext>
                  </a:extLst>
                </a:gridCol>
                <a:gridCol w="1111348">
                  <a:extLst>
                    <a:ext uri="{9D8B030D-6E8A-4147-A177-3AD203B41FA5}">
                      <a16:colId xmlns:a16="http://schemas.microsoft.com/office/drawing/2014/main" val="1110975590"/>
                    </a:ext>
                  </a:extLst>
                </a:gridCol>
                <a:gridCol w="800686">
                  <a:extLst>
                    <a:ext uri="{9D8B030D-6E8A-4147-A177-3AD203B41FA5}">
                      <a16:colId xmlns:a16="http://schemas.microsoft.com/office/drawing/2014/main" val="3614591382"/>
                    </a:ext>
                  </a:extLst>
                </a:gridCol>
                <a:gridCol w="1305468">
                  <a:extLst>
                    <a:ext uri="{9D8B030D-6E8A-4147-A177-3AD203B41FA5}">
                      <a16:colId xmlns:a16="http://schemas.microsoft.com/office/drawing/2014/main" val="3299584659"/>
                    </a:ext>
                  </a:extLst>
                </a:gridCol>
                <a:gridCol w="945363">
                  <a:extLst>
                    <a:ext uri="{9D8B030D-6E8A-4147-A177-3AD203B41FA5}">
                      <a16:colId xmlns:a16="http://schemas.microsoft.com/office/drawing/2014/main" val="3313078469"/>
                    </a:ext>
                  </a:extLst>
                </a:gridCol>
              </a:tblGrid>
              <a:tr h="220459">
                <a:tc row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</a:t>
                      </a:r>
                      <a:r>
                        <a:rPr lang="ro-RO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ția</a:t>
                      </a:r>
                      <a:endParaRPr lang="ro-RO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 in Austria</a:t>
                      </a:r>
                      <a:endParaRPr lang="ro-RO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grid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</a:t>
                      </a:r>
                      <a:r>
                        <a:rPr lang="ro-RO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venții</a:t>
                      </a: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2010</a:t>
                      </a:r>
                      <a:endParaRPr lang="ro-RO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</a:t>
                      </a:r>
                      <a:r>
                        <a:rPr lang="ro-RO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venții</a:t>
                      </a: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2018</a:t>
                      </a:r>
                      <a:endParaRPr lang="ro-RO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</a:t>
                      </a:r>
                      <a:r>
                        <a:rPr lang="ro-RO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bvenții</a:t>
                      </a: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2020</a:t>
                      </a:r>
                      <a:endParaRPr lang="ro-RO"/>
                    </a:p>
                  </a:txBody>
                  <a:tcPr marL="9526" marR="9526" marT="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384370"/>
                  </a:ext>
                </a:extLst>
              </a:tr>
              <a:tr h="146972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 Total </a:t>
                      </a:r>
                      <a:endParaRPr lang="ro-RO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grid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[€/</a:t>
                      </a:r>
                      <a:r>
                        <a:rPr lang="ro-RO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autovehicul</a:t>
                      </a: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ro-RO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18034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[€/</a:t>
                      </a:r>
                      <a:r>
                        <a:rPr lang="ro-RO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autovehicul</a:t>
                      </a: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ro-RO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[€/</a:t>
                      </a:r>
                      <a:r>
                        <a:rPr lang="ro-RO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autovehicul</a:t>
                      </a: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ro-RO"/>
                    </a:p>
                  </a:txBody>
                  <a:tcPr marL="9526" marR="9526" marT="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514491"/>
                  </a:ext>
                </a:extLst>
              </a:tr>
              <a:tr h="220459">
                <a:tc row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Brenner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(AT) –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Worgl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(AT)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ro-RO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Ziua</a:t>
                      </a: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ro-RO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Ziua</a:t>
                      </a: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o-RO" sz="1400" dirty="0"/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Ziua</a:t>
                      </a:r>
                      <a:endParaRPr lang="ro-RO" sz="1400" dirty="0"/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76</a:t>
                      </a:r>
                      <a:endParaRPr lang="ro-R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6" marR="9526" marT="0" marB="0" anchor="ctr"/>
                </a:tc>
                <a:extLst>
                  <a:ext uri="{0D108BD9-81ED-4DB2-BD59-A6C34878D82A}">
                    <a16:rowId xmlns:a16="http://schemas.microsoft.com/office/drawing/2014/main" val="2601813118"/>
                  </a:ext>
                </a:extLst>
              </a:tr>
              <a:tr h="36743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ro-RO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Noaptea</a:t>
                      </a: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ro-RO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Noaptea</a:t>
                      </a: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o-RO" sz="1400" dirty="0"/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Noaptea</a:t>
                      </a:r>
                      <a:endParaRPr lang="ro-RO" sz="1400" dirty="0"/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33</a:t>
                      </a:r>
                      <a:endParaRPr lang="ro-R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6" marR="9526" marT="0" marB="0" anchor="ctr"/>
                </a:tc>
                <a:extLst>
                  <a:ext uri="{0D108BD9-81ED-4DB2-BD59-A6C34878D82A}">
                    <a16:rowId xmlns:a16="http://schemas.microsoft.com/office/drawing/2014/main" val="28753817"/>
                  </a:ext>
                </a:extLst>
              </a:tr>
              <a:tr h="220459">
                <a:tc rowSpan="3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Wörgl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(AT)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Rocanfort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(Trento)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(IT)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rowSpan="3" grid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rowSpan="3"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ro-RO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Ziua</a:t>
                      </a: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o-RO" sz="1400" dirty="0"/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Ziua</a:t>
                      </a:r>
                      <a:endParaRPr lang="ro-RO" sz="1400" dirty="0"/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76</a:t>
                      </a:r>
                      <a:endParaRPr lang="ro-RO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6" marR="9526" marT="0" marB="0" anchor="ctr"/>
                </a:tc>
                <a:extLst>
                  <a:ext uri="{0D108BD9-81ED-4DB2-BD59-A6C34878D82A}">
                    <a16:rowId xmlns:a16="http://schemas.microsoft.com/office/drawing/2014/main" val="2143494158"/>
                  </a:ext>
                </a:extLst>
              </a:tr>
              <a:tr h="36743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gridSpan="2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ro-RO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Noaptea</a:t>
                      </a: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o-RO" sz="1400" dirty="0"/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Noaptea</a:t>
                      </a:r>
                      <a:endParaRPr lang="ro-RO" sz="1400" dirty="0"/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33</a:t>
                      </a:r>
                      <a:endParaRPr lang="ro-R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6" marR="9526" marT="0" marB="0" anchor="ctr"/>
                </a:tc>
                <a:extLst>
                  <a:ext uri="{0D108BD9-81ED-4DB2-BD59-A6C34878D82A}">
                    <a16:rowId xmlns:a16="http://schemas.microsoft.com/office/drawing/2014/main" val="2065712823"/>
                  </a:ext>
                </a:extLst>
              </a:tr>
              <a:tr h="36743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o-RO" sz="1400" dirty="0"/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</a:t>
                      </a:r>
                      <a:r>
                        <a:rPr lang="ro-R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</a:t>
                      </a:r>
                      <a:endParaRPr lang="ro-RO" sz="1400" dirty="0"/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33</a:t>
                      </a:r>
                      <a:endParaRPr lang="ro-R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6" marR="9526" marT="0" marB="0" anchor="ctr"/>
                </a:tc>
                <a:extLst>
                  <a:ext uri="{0D108BD9-81ED-4DB2-BD59-A6C34878D82A}">
                    <a16:rowId xmlns:a16="http://schemas.microsoft.com/office/drawing/2014/main" val="4196723286"/>
                  </a:ext>
                </a:extLst>
              </a:tr>
              <a:tr h="220459">
                <a:tc rowSpan="3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Rocanfort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(Trento) – Regensburg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(DE) via AT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ro-RO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rowSpan="3" grid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rowSpan="3"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ro-RO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Ziua</a:t>
                      </a: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ro-RO" sz="1400" dirty="0"/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Ziua</a:t>
                      </a:r>
                      <a:endParaRPr lang="ro-RO" sz="1400" dirty="0"/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94</a:t>
                      </a:r>
                      <a:endParaRPr lang="ro-R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6" marR="9526" marT="0" marB="0" anchor="ctr"/>
                </a:tc>
                <a:extLst>
                  <a:ext uri="{0D108BD9-81ED-4DB2-BD59-A6C34878D82A}">
                    <a16:rowId xmlns:a16="http://schemas.microsoft.com/office/drawing/2014/main" val="3131223013"/>
                  </a:ext>
                </a:extLst>
              </a:tr>
              <a:tr h="36743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463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gridSpan="2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ro-RO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Noaptea</a:t>
                      </a: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ro-RO" sz="1400" dirty="0"/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Noaptea</a:t>
                      </a:r>
                      <a:endParaRPr lang="ro-RO" sz="1400" dirty="0"/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47</a:t>
                      </a:r>
                      <a:endParaRPr lang="ro-RO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6" marR="9526" marT="0" marB="0" anchor="ctr"/>
                </a:tc>
                <a:extLst>
                  <a:ext uri="{0D108BD9-81ED-4DB2-BD59-A6C34878D82A}">
                    <a16:rowId xmlns:a16="http://schemas.microsoft.com/office/drawing/2014/main" val="2603110584"/>
                  </a:ext>
                </a:extLst>
              </a:tr>
              <a:tr h="146972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ro-RO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Trenuri anulate</a:t>
                      </a:r>
                    </a:p>
                  </a:txBody>
                  <a:tcPr marL="9526" marR="9526" marT="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o-RO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Trenuri anulate</a:t>
                      </a:r>
                      <a:endParaRPr lang="ro-RO" dirty="0"/>
                    </a:p>
                  </a:txBody>
                  <a:tcPr marL="9526" marR="9526" marT="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116740"/>
                  </a:ext>
                </a:extLst>
              </a:tr>
              <a:tr h="73486">
                <a:tc row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Wels 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(AT)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Maribor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(SL)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  <a:endParaRPr lang="ro-RO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rowSpan="2" grid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rowSpan="2"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o-RO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rowSpan="2"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o-RO"/>
                    </a:p>
                  </a:txBody>
                  <a:tcPr marL="9526" marR="9526" marT="0" marB="0" anchor="ctr"/>
                </a:tc>
                <a:tc rowSpan="2"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816799"/>
                  </a:ext>
                </a:extLst>
              </a:tr>
              <a:tr h="73486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341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gridSpan="2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627895"/>
                  </a:ext>
                </a:extLst>
              </a:tr>
              <a:tr h="73486">
                <a:tc row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Salzburg 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(AT)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Fernetti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(Trieste)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(IT)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ro-RO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grid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o-RO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Trenuri anulate</a:t>
                      </a:r>
                      <a:endParaRPr lang="ro-RO" dirty="0"/>
                    </a:p>
                  </a:txBody>
                  <a:tcPr marL="9526" marR="9526" marT="0" marB="0" anchor="ctr"/>
                </a:tc>
                <a:tc rowSpan="2"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517339"/>
                  </a:ext>
                </a:extLst>
              </a:tr>
              <a:tr h="36743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382</a:t>
                      </a:r>
                      <a:endParaRPr lang="ro-RO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o-RO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o-RO" dirty="0"/>
                    </a:p>
                  </a:txBody>
                  <a:tcPr marL="9526" marR="9526" marT="0" marB="0" anchor="ctr"/>
                </a:tc>
                <a:tc gridSpan="2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65474"/>
                  </a:ext>
                </a:extLst>
              </a:tr>
              <a:tr h="73486">
                <a:tc row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Salzburg 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(AT)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Villach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(AT) 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ro-RO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rowSpan="2" grid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rowSpan="2"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ro-RO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Trenuri anulate</a:t>
                      </a:r>
                    </a:p>
                  </a:txBody>
                  <a:tcPr marL="9526" marR="9526" marT="0" marB="0" anchor="ctr"/>
                </a:tc>
                <a:tc rowSpan="2"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5412148"/>
                  </a:ext>
                </a:extLst>
              </a:tr>
              <a:tr h="73486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gridSpan="2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971956"/>
                  </a:ext>
                </a:extLst>
              </a:tr>
              <a:tr h="73486">
                <a:tc row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Wels 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(AT)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Szeged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(HU)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</a:t>
                      </a:r>
                      <a:endParaRPr lang="ro-RO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grid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ro-RO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Trenuri anulate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rowSpan="2"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379705"/>
                  </a:ext>
                </a:extLst>
              </a:tr>
              <a:tr h="302110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648</a:t>
                      </a:r>
                      <a:endParaRPr lang="ro-RO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gridSpan="2"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Ungaria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6 € / tr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n-km,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2500 €/tr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015453"/>
                  </a:ext>
                </a:extLst>
              </a:tr>
              <a:tr h="220459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 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(CH) -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Lugano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(CH)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</a:t>
                      </a:r>
                      <a:endParaRPr lang="ro-RO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rowSpan="3" gridSpan="2"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3200 CHF/tr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+ 170 CHF/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autovehicul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rowSpan="3"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 CHF/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autovehicul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rowSpan="2" hMerge="1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endParaRPr lang="ro-RO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o-RO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Trenuri anulate</a:t>
                      </a:r>
                      <a:endParaRPr lang="ro-RO" dirty="0"/>
                    </a:p>
                  </a:txBody>
                  <a:tcPr marL="9526" marR="9526" marT="0" marB="0" anchor="ctr"/>
                </a:tc>
                <a:tc rowSpan="2"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769397"/>
                  </a:ext>
                </a:extLst>
              </a:tr>
              <a:tr h="126970">
                <a:tc row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Novara 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(IT)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Freiburg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(DE) via CH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row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482</a:t>
                      </a:r>
                      <a:endParaRPr lang="ro-RO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gridSpan="2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314 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CHF/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autovehicul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hMerge="1" vMerge="1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endParaRPr lang="ro-R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gridSpan="2" vMerge="1"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 CHF/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autovehicul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(2019)</a:t>
                      </a:r>
                      <a:endParaRPr lang="ro-RO" dirty="0"/>
                    </a:p>
                  </a:txBody>
                  <a:tcPr marL="9526" marR="9526" marT="0" marB="0" anchor="ctr"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687337"/>
                  </a:ext>
                </a:extLst>
              </a:tr>
              <a:tr h="407963">
                <a:tc vMerge="1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vMerge="1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endParaRPr lang="ro-RO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gridSpan="2" vMerge="1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314 </a:t>
                      </a: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CHF/</a:t>
                      </a:r>
                      <a:r>
                        <a:rPr lang="ro-R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autovehicul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 CHF/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autovehicul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(2019)</a:t>
                      </a:r>
                      <a:endParaRPr lang="ro-RO" dirty="0"/>
                    </a:p>
                  </a:txBody>
                  <a:tcPr marL="9526" marR="9526" marT="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231731"/>
                  </a:ext>
                </a:extLst>
              </a:tr>
              <a:tr h="131357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Aiton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(FR)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Orbassano</a:t>
                      </a:r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(IT) – vagoane Modalohr din prima generație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grid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415.51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</a:t>
                      </a:r>
                      <a:endParaRPr lang="ro-R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hMerge="1"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endParaRPr lang="ro-R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6" marR="9526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o-R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Datele nu sunt disponibile</a:t>
                      </a:r>
                      <a:endParaRPr lang="ro-RO" dirty="0"/>
                    </a:p>
                  </a:txBody>
                  <a:tcPr marL="9526" marR="9526" marT="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493752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EE511C8-1C59-454B-AC52-548433DE1F59}"/>
              </a:ext>
            </a:extLst>
          </p:cNvPr>
          <p:cNvSpPr txBox="1">
            <a:spLocks/>
          </p:cNvSpPr>
          <p:nvPr/>
        </p:nvSpPr>
        <p:spPr>
          <a:xfrm>
            <a:off x="0" y="15630"/>
            <a:ext cx="12192000" cy="4572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/>
          <a:p>
            <a:pPr algn="r"/>
            <a:r>
              <a:rPr lang="ro-RO" altLang="ro-RO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SUBVENȚII PENTRU TRANSPORTURI RO-LA</a:t>
            </a:r>
            <a:endParaRPr lang="ro-RO" altLang="ro-RO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E43BED45-4472-4EF6-864B-25974C05EC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9946"/>
              </p:ext>
            </p:extLst>
          </p:nvPr>
        </p:nvGraphicFramePr>
        <p:xfrm>
          <a:off x="0" y="75955"/>
          <a:ext cx="92233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8359200" imgH="3598200" progId="CorelDRAW.Graphic.13">
                  <p:embed/>
                </p:oleObj>
              </mc:Choice>
              <mc:Fallback>
                <p:oleObj name="CorelDRAW" r:id="rId2" imgW="8359200" imgH="3598200" progId="CorelDRAW.Graphic.13">
                  <p:embed/>
                  <p:pic>
                    <p:nvPicPr>
                      <p:cNvPr id="7" name="Object 3">
                        <a:extLst>
                          <a:ext uri="{FF2B5EF4-FFF2-40B4-BE49-F238E27FC236}">
                            <a16:creationId xmlns:a16="http://schemas.microsoft.com/office/drawing/2014/main" id="{674BEBC4-21DC-4634-9AF7-EE41874DAB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5955"/>
                        <a:ext cx="922338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5839198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F4EE1-E84A-4D86-867B-E903582AD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09" y="763700"/>
            <a:ext cx="11450782" cy="1012415"/>
          </a:xfrm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177800" indent="-177800" algn="just"/>
            <a:r>
              <a:rPr lang="ro-RO" altLang="ro-RO" sz="1800" b="1" dirty="0">
                <a:latin typeface="Arial" panose="020B0604020202020204" pitchFamily="34" charset="0"/>
                <a:cs typeface="Arial" panose="020B0604020202020204" pitchFamily="34" charset="0"/>
              </a:rPr>
              <a:t>Acordul european </a:t>
            </a:r>
            <a:r>
              <a:rPr lang="ro-RO" altLang="ro-RO" sz="1800" dirty="0">
                <a:latin typeface="Arial" panose="020B0604020202020204" pitchFamily="34" charset="0"/>
                <a:cs typeface="Arial" panose="020B0604020202020204" pitchFamily="34" charset="0"/>
              </a:rPr>
              <a:t>din 1991 privind marile linii de transport </a:t>
            </a:r>
            <a:r>
              <a:rPr lang="ro-RO" altLang="ro-RO" sz="1800" dirty="0" err="1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ro-RO" altLang="ro-RO" sz="1800" dirty="0">
                <a:latin typeface="Arial" panose="020B0604020202020204" pitchFamily="34" charset="0"/>
                <a:cs typeface="Arial" panose="020B0604020202020204" pitchFamily="34" charset="0"/>
              </a:rPr>
              <a:t> combinat si </a:t>
            </a:r>
            <a:r>
              <a:rPr lang="ro-RO" altLang="ro-RO" sz="1800" dirty="0" err="1">
                <a:latin typeface="Arial" panose="020B0604020202020204" pitchFamily="34" charset="0"/>
                <a:cs typeface="Arial" panose="020B0604020202020204" pitchFamily="34" charset="0"/>
              </a:rPr>
              <a:t>instalatii</a:t>
            </a:r>
            <a:r>
              <a:rPr lang="ro-RO" altLang="ro-RO" sz="1800" dirty="0">
                <a:latin typeface="Arial" panose="020B0604020202020204" pitchFamily="34" charset="0"/>
                <a:cs typeface="Arial" panose="020B0604020202020204" pitchFamily="34" charset="0"/>
              </a:rPr>
              <a:t> conexe (</a:t>
            </a:r>
            <a:r>
              <a:rPr lang="ro-RO" altLang="ro-RO" sz="1800" b="1" dirty="0">
                <a:latin typeface="Arial" panose="020B0604020202020204" pitchFamily="34" charset="0"/>
                <a:cs typeface="Arial" panose="020B0604020202020204" pitchFamily="34" charset="0"/>
              </a:rPr>
              <a:t>AGTC)</a:t>
            </a:r>
            <a:r>
              <a:rPr lang="ro-RO" altLang="ro-RO" sz="1800" dirty="0">
                <a:latin typeface="Arial" panose="020B0604020202020204" pitchFamily="34" charset="0"/>
                <a:cs typeface="Arial" panose="020B0604020202020204" pitchFamily="34" charset="0"/>
              </a:rPr>
              <a:t>, aprobat prin legea nr. 8 / 1993 </a:t>
            </a:r>
            <a:r>
              <a:rPr lang="ro-RO" altLang="ro-RO" sz="1800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ro-RO" altLang="ro-RO" sz="1800" dirty="0">
                <a:latin typeface="Arial" panose="020B0604020202020204" pitchFamily="34" charset="0"/>
                <a:cs typeface="Arial" panose="020B0604020202020204" pitchFamily="34" charset="0"/>
              </a:rPr>
              <a:t> modificat ulterior</a:t>
            </a:r>
          </a:p>
          <a:p>
            <a:pPr lvl="1" algn="just" eaLnBrk="1" hangingPunct="1"/>
            <a:r>
              <a:rPr lang="ro-RO" altLang="ro-RO" sz="1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Angajamante</a:t>
            </a:r>
            <a:r>
              <a:rPr lang="ro-RO" altLang="ro-RO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 neonorate</a:t>
            </a:r>
            <a:r>
              <a:rPr lang="ro-RO" altLang="ro-RO" sz="1800" dirty="0">
                <a:latin typeface="Arial" panose="020B0604020202020204" pitchFamily="34" charset="0"/>
                <a:cs typeface="Arial" panose="020B0604020202020204" pitchFamily="34" charset="0"/>
              </a:rPr>
              <a:t>, încă, ale statului privind infrastructura</a:t>
            </a:r>
            <a:r>
              <a:rPr lang="en-US" altLang="ro-RO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o-RO" sz="1800" dirty="0" err="1">
                <a:latin typeface="Arial" panose="020B0604020202020204" pitchFamily="34" charset="0"/>
                <a:cs typeface="Arial" panose="020B0604020202020204" pitchFamily="34" charset="0"/>
              </a:rPr>
              <a:t>feroviar</a:t>
            </a:r>
            <a:r>
              <a:rPr lang="ro-RO" altLang="ro-RO" sz="1800" dirty="0">
                <a:latin typeface="Arial" panose="020B0604020202020204" pitchFamily="34" charset="0"/>
                <a:cs typeface="Arial" panose="020B0604020202020204" pitchFamily="34" charset="0"/>
              </a:rPr>
              <a:t>ă și </a:t>
            </a:r>
            <a:r>
              <a:rPr lang="ro-RO" altLang="ro-RO" sz="1800" dirty="0" err="1">
                <a:latin typeface="Arial" panose="020B0604020202020204" pitchFamily="34" charset="0"/>
                <a:cs typeface="Arial" panose="020B0604020202020204" pitchFamily="34" charset="0"/>
              </a:rPr>
              <a:t>intermodală</a:t>
            </a:r>
            <a:endParaRPr lang="ro-RO" altLang="ro-RO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D02791-C552-4BFB-A92F-F2750AA3F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075" y="4423889"/>
            <a:ext cx="11450781" cy="120032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5000" indent="-177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ro-RO" altLang="ro-RO" b="1" dirty="0">
                <a:cs typeface="Arial" panose="020B0604020202020204" pitchFamily="34" charset="0"/>
              </a:rPr>
              <a:t>Regulamentul de transport pe căile ferate din România</a:t>
            </a:r>
            <a:r>
              <a:rPr lang="ro-RO" altLang="ro-RO" dirty="0">
                <a:cs typeface="Arial" panose="020B0604020202020204" pitchFamily="34" charset="0"/>
              </a:rPr>
              <a:t>;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ro-RO" altLang="ro-RO" b="1" dirty="0" err="1">
                <a:cs typeface="Arial" panose="020B0604020202020204" pitchFamily="34" charset="0"/>
              </a:rPr>
              <a:t>Convenţia</a:t>
            </a:r>
            <a:r>
              <a:rPr lang="ro-RO" altLang="ro-RO" b="1" dirty="0">
                <a:cs typeface="Arial" panose="020B0604020202020204" pitchFamily="34" charset="0"/>
              </a:rPr>
              <a:t> privind transporturile </a:t>
            </a:r>
            <a:r>
              <a:rPr lang="ro-RO" altLang="ro-RO" b="1" dirty="0" err="1">
                <a:cs typeface="Arial" panose="020B0604020202020204" pitchFamily="34" charset="0"/>
              </a:rPr>
              <a:t>internaţionale</a:t>
            </a:r>
            <a:r>
              <a:rPr lang="ro-RO" altLang="ro-RO" b="1" dirty="0">
                <a:cs typeface="Arial" panose="020B0604020202020204" pitchFamily="34" charset="0"/>
              </a:rPr>
              <a:t> feroviare (COTIF)</a:t>
            </a:r>
            <a:endParaRPr lang="en-US" altLang="ro-RO" dirty="0"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─"/>
            </a:pPr>
            <a:r>
              <a:rPr lang="en-US" altLang="ro-RO" dirty="0">
                <a:cs typeface="Arial" panose="020B0604020202020204" pitchFamily="34" charset="0"/>
              </a:rPr>
              <a:t> </a:t>
            </a:r>
            <a:r>
              <a:rPr lang="ro-RO" altLang="ro-RO" dirty="0">
                <a:cs typeface="Arial" panose="020B0604020202020204" pitchFamily="34" charset="0"/>
              </a:rPr>
              <a:t>Apendicele B – Reguli uniforme privind contractul de </a:t>
            </a:r>
            <a:r>
              <a:rPr lang="ro-RO" altLang="ro-RO" dirty="0" err="1">
                <a:cs typeface="Arial" panose="020B0604020202020204" pitchFamily="34" charset="0"/>
              </a:rPr>
              <a:t>tranport</a:t>
            </a:r>
            <a:r>
              <a:rPr lang="ro-RO" altLang="ro-RO" dirty="0">
                <a:cs typeface="Arial" panose="020B0604020202020204" pitchFamily="34" charset="0"/>
              </a:rPr>
              <a:t> feroviar </a:t>
            </a:r>
            <a:r>
              <a:rPr lang="ro-RO" altLang="ro-RO" dirty="0" err="1">
                <a:cs typeface="Arial" panose="020B0604020202020204" pitchFamily="34" charset="0"/>
              </a:rPr>
              <a:t>internaţional</a:t>
            </a:r>
            <a:r>
              <a:rPr lang="ro-RO" altLang="ro-RO" dirty="0">
                <a:cs typeface="Arial" panose="020B0604020202020204" pitchFamily="34" charset="0"/>
              </a:rPr>
              <a:t> de marfă (CIM)</a:t>
            </a:r>
            <a:endParaRPr lang="en-US" altLang="ro-RO" dirty="0"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─"/>
            </a:pPr>
            <a:r>
              <a:rPr lang="en-US" altLang="ro-RO" dirty="0">
                <a:cs typeface="Arial" panose="020B0604020202020204" pitchFamily="34" charset="0"/>
              </a:rPr>
              <a:t> </a:t>
            </a:r>
            <a:r>
              <a:rPr lang="en-US" altLang="ro-RO" dirty="0" err="1">
                <a:cs typeface="Arial" panose="020B0604020202020204" pitchFamily="34" charset="0"/>
              </a:rPr>
              <a:t>Apendicele</a:t>
            </a:r>
            <a:r>
              <a:rPr lang="en-US" altLang="ro-RO" dirty="0">
                <a:cs typeface="Arial" panose="020B0604020202020204" pitchFamily="34" charset="0"/>
              </a:rPr>
              <a:t> D – Reguli </a:t>
            </a:r>
            <a:r>
              <a:rPr lang="en-US" altLang="ro-RO" dirty="0" err="1">
                <a:cs typeface="Arial" panose="020B0604020202020204" pitchFamily="34" charset="0"/>
              </a:rPr>
              <a:t>uniforme</a:t>
            </a:r>
            <a:r>
              <a:rPr lang="en-US" altLang="ro-RO" dirty="0">
                <a:cs typeface="Arial" panose="020B0604020202020204" pitchFamily="34" charset="0"/>
              </a:rPr>
              <a:t> </a:t>
            </a:r>
            <a:r>
              <a:rPr lang="en-US" altLang="ro-RO" dirty="0" err="1">
                <a:cs typeface="Arial" panose="020B0604020202020204" pitchFamily="34" charset="0"/>
              </a:rPr>
              <a:t>privind</a:t>
            </a:r>
            <a:r>
              <a:rPr lang="en-US" altLang="ro-RO" dirty="0">
                <a:cs typeface="Arial" panose="020B0604020202020204" pitchFamily="34" charset="0"/>
              </a:rPr>
              <a:t> </a:t>
            </a:r>
            <a:r>
              <a:rPr lang="en-US" altLang="ro-RO" dirty="0" err="1">
                <a:cs typeface="Arial" panose="020B0604020202020204" pitchFamily="34" charset="0"/>
              </a:rPr>
              <a:t>contractuld</a:t>
            </a:r>
            <a:r>
              <a:rPr lang="en-US" altLang="ro-RO" dirty="0">
                <a:cs typeface="Arial" panose="020B0604020202020204" pitchFamily="34" charset="0"/>
              </a:rPr>
              <a:t> e </a:t>
            </a:r>
            <a:r>
              <a:rPr lang="en-US" altLang="ro-RO" dirty="0" err="1">
                <a:cs typeface="Arial" panose="020B0604020202020204" pitchFamily="34" charset="0"/>
              </a:rPr>
              <a:t>utilizare</a:t>
            </a:r>
            <a:r>
              <a:rPr lang="en-US" altLang="ro-RO" dirty="0">
                <a:cs typeface="Arial" panose="020B0604020202020204" pitchFamily="34" charset="0"/>
              </a:rPr>
              <a:t> a </a:t>
            </a:r>
            <a:r>
              <a:rPr lang="en-US" altLang="ro-RO" dirty="0" err="1">
                <a:cs typeface="Arial" panose="020B0604020202020204" pitchFamily="34" charset="0"/>
              </a:rPr>
              <a:t>infrastucturii</a:t>
            </a:r>
            <a:r>
              <a:rPr lang="en-US" altLang="ro-RO" dirty="0">
                <a:cs typeface="Arial" panose="020B0604020202020204" pitchFamily="34" charset="0"/>
              </a:rPr>
              <a:t> (CUI)</a:t>
            </a:r>
            <a:endParaRPr lang="ro-RO" altLang="ro-RO" dirty="0"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547D28-7997-47F7-875D-58B68FE0C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08" y="1761173"/>
            <a:ext cx="11450781" cy="6463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ro-RO" altLang="ro-RO" b="1" dirty="0">
                <a:cs typeface="Arial" panose="020B0604020202020204" pitchFamily="34" charset="0"/>
              </a:rPr>
              <a:t>Directiva 92 / 106 </a:t>
            </a:r>
            <a:r>
              <a:rPr lang="ro-RO" altLang="ro-RO" dirty="0">
                <a:cs typeface="Arial" panose="020B0604020202020204" pitchFamily="34" charset="0"/>
              </a:rPr>
              <a:t>a Consiliului din </a:t>
            </a:r>
            <a:r>
              <a:rPr lang="ro-RO" altLang="ro-RO" dirty="0" err="1">
                <a:cs typeface="Arial" panose="020B0604020202020204" pitchFamily="34" charset="0"/>
              </a:rPr>
              <a:t>din</a:t>
            </a:r>
            <a:r>
              <a:rPr lang="ro-RO" altLang="ro-RO" dirty="0">
                <a:cs typeface="Arial" panose="020B0604020202020204" pitchFamily="34" charset="0"/>
              </a:rPr>
              <a:t> 7 decembrie 1992, privind stabilirea de norme comune pentru anumite tipuri de transporturi combinate de mărfuri, între state membre;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84DD4A-9FC6-4B99-B1BC-75C7EAF58F0A}"/>
              </a:ext>
            </a:extLst>
          </p:cNvPr>
          <p:cNvSpPr/>
          <p:nvPr/>
        </p:nvSpPr>
        <p:spPr>
          <a:xfrm>
            <a:off x="370607" y="2407504"/>
            <a:ext cx="11450781" cy="2031325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7800" indent="-177800" algn="just">
              <a:buFont typeface="Arial" pitchFamily="34" charset="0"/>
              <a:buChar char="•"/>
              <a:defRPr/>
            </a:pPr>
            <a:r>
              <a:rPr lang="ro-RO" b="1" dirty="0">
                <a:latin typeface="Arial" panose="020B0604020202020204" pitchFamily="34" charset="0"/>
                <a:cs typeface="Arial" panose="020B0604020202020204" pitchFamily="34" charset="0"/>
              </a:rPr>
              <a:t>Ordonanţa nr. 88 din 30 august 1999 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privind stabilirea unor reguli pentru transportul combinat de mărfuri, aprobată prin legea nr. 401 / 2002;</a:t>
            </a:r>
          </a:p>
          <a:p>
            <a:pPr marL="177800" indent="-177800" algn="just">
              <a:buFont typeface="Arial" pitchFamily="34" charset="0"/>
              <a:buChar char="•"/>
              <a:defRPr/>
            </a:pPr>
            <a:r>
              <a:rPr lang="ro-RO" b="1" dirty="0">
                <a:latin typeface="Arial" panose="020B0604020202020204" pitchFamily="34" charset="0"/>
                <a:cs typeface="Arial" panose="020B0604020202020204" pitchFamily="34" charset="0"/>
              </a:rPr>
              <a:t>Hotărârea Guvernului nr. 193 / 2000 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pentru aprobarea Normelor metodologice de aplicare a Ordonanţei Guvernului nr.88/1999 privind stabilirea unor reguli pentru transportul combinat de mărfuri;</a:t>
            </a:r>
          </a:p>
          <a:p>
            <a:pPr marL="635000" lvl="1" indent="-187325" algn="just">
              <a:buFont typeface="Arial" pitchFamily="34" charset="0"/>
              <a:buChar char="─"/>
              <a:defRPr/>
            </a:pP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Acte normative </a:t>
            </a:r>
            <a:r>
              <a:rPr lang="ro-RO" b="1" u="sng" dirty="0">
                <a:latin typeface="Arial" panose="020B0604020202020204" pitchFamily="34" charset="0"/>
                <a:cs typeface="Arial" panose="020B0604020202020204" pitchFamily="34" charset="0"/>
              </a:rPr>
              <a:t>INUTILE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, întrucât</a:t>
            </a:r>
          </a:p>
          <a:p>
            <a:pPr marL="989013" lvl="1" indent="-363538" algn="just">
              <a:buFont typeface="Wingdings" pitchFamily="2" charset="2"/>
              <a:buChar char="ü"/>
              <a:defRPr/>
            </a:pP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nu reduc birocraţia</a:t>
            </a:r>
          </a:p>
          <a:p>
            <a:pPr marL="989013" lvl="1" indent="-363538" algn="just">
              <a:buFont typeface="Wingdings" pitchFamily="2" charset="2"/>
              <a:buChar char="ü"/>
              <a:defRPr/>
            </a:pP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facilităţile pentru transporturi combinate nu au fost acordate.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5D36A55-75D4-4777-AA38-2B9D737A06ED}"/>
              </a:ext>
            </a:extLst>
          </p:cNvPr>
          <p:cNvSpPr txBox="1">
            <a:spLocks/>
          </p:cNvSpPr>
          <p:nvPr/>
        </p:nvSpPr>
        <p:spPr bwMode="auto">
          <a:xfrm>
            <a:off x="377543" y="5624219"/>
            <a:ext cx="11450781" cy="646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o-RO" altLang="ro-RO" b="1" dirty="0">
                <a:cs typeface="Arial" panose="020B0604020202020204" pitchFamily="34" charset="0"/>
              </a:rPr>
              <a:t>Hotărârea Guvernului nr. 1339 / 2008 cu modificările ulterioare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─"/>
            </a:pPr>
            <a:r>
              <a:rPr lang="ro-RO" altLang="ro-RO" dirty="0" err="1">
                <a:cs typeface="Arial" panose="020B0604020202020204" pitchFamily="34" charset="0"/>
              </a:rPr>
              <a:t>Restricţii</a:t>
            </a:r>
            <a:r>
              <a:rPr lang="ro-RO" altLang="ro-RO" dirty="0">
                <a:cs typeface="Arial" panose="020B0604020202020204" pitchFamily="34" charset="0"/>
              </a:rPr>
              <a:t> de </a:t>
            </a:r>
            <a:r>
              <a:rPr lang="ro-RO" altLang="ro-RO" dirty="0" err="1">
                <a:cs typeface="Arial" panose="020B0604020202020204" pitchFamily="34" charset="0"/>
              </a:rPr>
              <a:t>circulaţie</a:t>
            </a:r>
            <a:r>
              <a:rPr lang="ro-RO" altLang="ro-RO" dirty="0">
                <a:cs typeface="Arial" panose="020B0604020202020204" pitchFamily="34" charset="0"/>
              </a:rPr>
              <a:t> pe un număr limitat de tronsoane de drum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C39482-8C8C-4168-8F77-D46E18FCD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543" y="6270551"/>
            <a:ext cx="11450781" cy="33855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o-RO" altLang="ro-RO" sz="1600" b="1" dirty="0" err="1">
                <a:cs typeface="Arial" panose="020B0604020202020204" pitchFamily="34" charset="0"/>
              </a:rPr>
              <a:t>Legislaţia</a:t>
            </a:r>
            <a:r>
              <a:rPr lang="ro-RO" altLang="ro-RO" sz="1600" b="1" dirty="0">
                <a:cs typeface="Arial" panose="020B0604020202020204" pitchFamily="34" charset="0"/>
              </a:rPr>
              <a:t> vamală</a:t>
            </a:r>
            <a:r>
              <a:rPr lang="ro-RO" altLang="ro-RO" sz="1600" dirty="0">
                <a:cs typeface="Arial" panose="020B0604020202020204" pitchFamily="34" charset="0"/>
              </a:rPr>
              <a:t>:</a:t>
            </a:r>
            <a:r>
              <a:rPr lang="ro-RO" altLang="ro-RO" sz="1600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ro-RO" altLang="ro-RO" sz="1600" b="1" u="sng" dirty="0">
                <a:cs typeface="Arial" panose="020B0604020202020204" pitchFamily="34" charset="0"/>
              </a:rPr>
              <a:t>Proceduri complicate </a:t>
            </a:r>
            <a:r>
              <a:rPr lang="ro-RO" altLang="ro-RO" sz="1600" b="1" u="sng" dirty="0" err="1">
                <a:cs typeface="Arial" panose="020B0604020202020204" pitchFamily="34" charset="0"/>
              </a:rPr>
              <a:t>şi</a:t>
            </a:r>
            <a:r>
              <a:rPr lang="ro-RO" altLang="ro-RO" sz="1600" b="1" u="sng" dirty="0">
                <a:cs typeface="Arial" panose="020B0604020202020204" pitchFamily="34" charset="0"/>
              </a:rPr>
              <a:t> birocratice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DB06E7-12E7-48A7-8F06-49476957393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/>
          <a:p>
            <a:pPr algn="r"/>
            <a:r>
              <a:rPr lang="ro-RO" altLang="ro-RO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LEGISLAȚIA TRANSPORTURILOR INTERMODALE / COMBINATE</a:t>
            </a:r>
            <a:endParaRPr lang="ro-RO" altLang="ro-RO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3">
            <a:extLst>
              <a:ext uri="{FF2B5EF4-FFF2-40B4-BE49-F238E27FC236}">
                <a16:creationId xmlns:a16="http://schemas.microsoft.com/office/drawing/2014/main" id="{4AF6A4A7-D86C-4445-8693-73FBA534B7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028546"/>
              </p:ext>
            </p:extLst>
          </p:nvPr>
        </p:nvGraphicFramePr>
        <p:xfrm>
          <a:off x="0" y="30162"/>
          <a:ext cx="92233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8359200" imgH="3598200" progId="CorelDRAW.Graphic.13">
                  <p:embed/>
                </p:oleObj>
              </mc:Choice>
              <mc:Fallback>
                <p:oleObj name="CorelDRAW" r:id="rId2" imgW="8359200" imgH="3598200" progId="CorelDRAW.Graphic.13">
                  <p:embed/>
                  <p:pic>
                    <p:nvPicPr>
                      <p:cNvPr id="5" name="Object 3">
                        <a:extLst>
                          <a:ext uri="{FF2B5EF4-FFF2-40B4-BE49-F238E27FC236}">
                            <a16:creationId xmlns:a16="http://schemas.microsoft.com/office/drawing/2014/main" id="{947F86F6-20F3-4FAF-B18D-FC38047062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2"/>
                        <a:ext cx="922338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27A964-9DC8-4208-8C58-2A5BDC0CC21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/>
          <a:p>
            <a:pPr algn="r"/>
            <a:r>
              <a:rPr lang="ro-RO" altLang="ro-RO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LEGISLAȚIA TRANSPORTURILOR INTERMODALE / COMBINATE</a:t>
            </a:r>
            <a:endParaRPr lang="ro-RO" altLang="ro-RO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44C00FE7-3E48-489B-87DF-E5A9897CD1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425751"/>
              </p:ext>
            </p:extLst>
          </p:nvPr>
        </p:nvGraphicFramePr>
        <p:xfrm>
          <a:off x="0" y="30162"/>
          <a:ext cx="92233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8359200" imgH="3598200" progId="CorelDRAW.Graphic.13">
                  <p:embed/>
                </p:oleObj>
              </mc:Choice>
              <mc:Fallback>
                <p:oleObj name="CorelDRAW" r:id="rId2" imgW="8359200" imgH="3598200" progId="CorelDRAW.Graphic.13">
                  <p:embed/>
                  <p:pic>
                    <p:nvPicPr>
                      <p:cNvPr id="16" name="Object 3">
                        <a:extLst>
                          <a:ext uri="{FF2B5EF4-FFF2-40B4-BE49-F238E27FC236}">
                            <a16:creationId xmlns:a16="http://schemas.microsoft.com/office/drawing/2014/main" id="{4AF6A4A7-D86C-4445-8693-73FBA534B7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2"/>
                        <a:ext cx="922338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A846577-EDAE-4BCF-B9AD-E430C57C03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15599"/>
              </p:ext>
            </p:extLst>
          </p:nvPr>
        </p:nvGraphicFramePr>
        <p:xfrm>
          <a:off x="315853" y="755487"/>
          <a:ext cx="11560294" cy="572078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797633">
                  <a:extLst>
                    <a:ext uri="{9D8B030D-6E8A-4147-A177-3AD203B41FA5}">
                      <a16:colId xmlns:a16="http://schemas.microsoft.com/office/drawing/2014/main" val="1882834517"/>
                    </a:ext>
                  </a:extLst>
                </a:gridCol>
                <a:gridCol w="3762661">
                  <a:extLst>
                    <a:ext uri="{9D8B030D-6E8A-4147-A177-3AD203B41FA5}">
                      <a16:colId xmlns:a16="http://schemas.microsoft.com/office/drawing/2014/main" val="2186460390"/>
                    </a:ext>
                  </a:extLst>
                </a:gridCol>
              </a:tblGrid>
              <a:tr h="957199">
                <a:tc>
                  <a:txBody>
                    <a:bodyPr/>
                    <a:lstStyle/>
                    <a:p>
                      <a:pPr algn="ctr"/>
                      <a:r>
                        <a:rPr lang="ro-RO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Comunicare a Comisiei</a:t>
                      </a:r>
                    </a:p>
                    <a:p>
                      <a:pPr algn="ctr"/>
                      <a:r>
                        <a:rPr lang="ro-RO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Linii directoare comunitare privind ajutoarele de stat acordate întreprinderilor feroviare (2008/C 184/07)</a:t>
                      </a:r>
                      <a:endParaRPr lang="ro-RO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OBSERVAȚII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5782876"/>
                  </a:ext>
                </a:extLst>
              </a:tr>
              <a:tr h="1683658">
                <a:tc>
                  <a:txBody>
                    <a:bodyPr/>
                    <a:lstStyle/>
                    <a:p>
                      <a:pPr algn="just">
                        <a:tabLst/>
                      </a:pPr>
                      <a:r>
                        <a:rPr lang="ro-R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102. </a:t>
                      </a: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În ceea ce privește </a:t>
                      </a: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ajutoarele pentru utilizarea infrastructurilor feroviare</a:t>
                      </a: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costurile eligibile sunt costurile suplimentare de utilizare a infrastructurilor suportate de transportul feroviar, dar nu și de un mod de transport concurent mai poluant.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620000" algn="l"/>
                        </a:tabLst>
                      </a:pPr>
                      <a:r>
                        <a:rPr lang="ro-R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 În ceea ce privește </a:t>
                      </a:r>
                      <a:r>
                        <a:rPr lang="ro-RO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ajutoarele pentru reducerea costurilor externe</a:t>
                      </a:r>
                      <a:r>
                        <a:rPr lang="ro-R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costurile eligibile reprezintă acea parte din costurile externe care poate fi evitată prin utilizarea transportului feroviar, față de alte moduri concurente.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 panose="020F0502020204030204" pitchFamily="34" charset="0"/>
                        <a:buChar char="•"/>
                      </a:pPr>
                      <a:r>
                        <a:rPr lang="ro-R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Definiții care pot genera interpretări diferite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369558"/>
                  </a:ext>
                </a:extLst>
              </a:tr>
              <a:tr h="2104570">
                <a:tc>
                  <a:txBody>
                    <a:bodyPr/>
                    <a:lstStyle/>
                    <a:p>
                      <a:pPr algn="just"/>
                      <a:r>
                        <a:rPr lang="ro-R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107. Comisia consideră că există o prezumție de necesitate și de proporționalitate a ajutorului dacă intensitatea ajutorului rămâne inferioară următoarelor valori: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ro-R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 </a:t>
                      </a:r>
                      <a:r>
                        <a:rPr lang="ro-RO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în cazul ajutoarelor pentru utilizarea infrastructurii, 30 % din costul total al transportului feroviar, în limita de 100 % a costurilor eligibile</a:t>
                      </a:r>
                      <a:r>
                        <a:rPr lang="ro-RO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 </a:t>
                      </a: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 în cazul ajutoarelor pentru reducerea costurilor externe, 30 % din costul total al transportului feroviar, în limita a 50 % din costurile eligibile ;</a:t>
                      </a: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(c)</a:t>
                      </a:r>
                      <a:r>
                        <a:rPr lang="it-IT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în cazul ajutoarelor pentru interoperabilitate, 50 % din costurile eligibile.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o-R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Costurile transorturilor Ro-La din Austria, Franța / Italia (Autostrada Feroviară Alpină) arată că intensitățile trebuie să aibă valori mult mai mari.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o-R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Este necesară revizuirea.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6884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o-RO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108. Pentru ajutoarele dincolo de aceste praguri, cade în sarcina statelor membre să demonstreze necesitatea și proporționalitatea măsurilor în cauză.</a:t>
                      </a:r>
                      <a:endParaRPr lang="ro-RO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 indent="-198438" algn="just">
                        <a:buFont typeface="Arial" panose="020B0604020202020204" pitchFamily="34" charset="0"/>
                        <a:buChar char="•"/>
                      </a:pPr>
                      <a:r>
                        <a:rPr lang="ro-RO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Solicitările de aplicare a excepției prelungesc foarte mult procedura de aprobare a ajutorului de stat de către Comisia Europeană.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37128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409483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570D6-F5E2-4A03-B4D2-0FEA6171C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232" y="705717"/>
            <a:ext cx="9876559" cy="5986030"/>
          </a:xfrm>
          <a:ln w="22225"/>
        </p:spPr>
        <p:txBody>
          <a:bodyPr rtlCol="0"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180975" algn="l"/>
              </a:tabLst>
              <a:defRPr/>
            </a:pPr>
            <a:r>
              <a:rPr lang="ro-RO" sz="1600" dirty="0">
                <a:latin typeface="Arial" pitchFamily="34" charset="0"/>
                <a:cs typeface="Arial" pitchFamily="34" charset="0"/>
              </a:rPr>
              <a:t>Transportul combinat a cunoscut decăderea după 1989. </a:t>
            </a:r>
          </a:p>
          <a:p>
            <a:pPr algn="just">
              <a:lnSpc>
                <a:spcPct val="100000"/>
              </a:lnSpc>
              <a:spcBef>
                <a:spcPts val="1800"/>
              </a:spcBef>
              <a:buFont typeface="+mj-lt"/>
              <a:buAutoNum type="arabicPeriod"/>
              <a:tabLst>
                <a:tab pos="180975" algn="l"/>
              </a:tabLst>
              <a:defRPr/>
            </a:pPr>
            <a:r>
              <a:rPr lang="ro-RO" sz="1600" dirty="0">
                <a:latin typeface="Arial" pitchFamily="34" charset="0"/>
                <a:cs typeface="Arial" pitchFamily="34" charset="0"/>
              </a:rPr>
              <a:t>Transportul combinat este generat aproape în exclusivitate de comerţul exterior al României.</a:t>
            </a:r>
          </a:p>
          <a:p>
            <a:pPr algn="just">
              <a:lnSpc>
                <a:spcPct val="100000"/>
              </a:lnSpc>
              <a:spcBef>
                <a:spcPts val="1800"/>
              </a:spcBef>
              <a:buFont typeface="+mj-lt"/>
              <a:buAutoNum type="arabicPeriod"/>
              <a:tabLst>
                <a:tab pos="180975" algn="l"/>
              </a:tabLst>
              <a:defRPr/>
            </a:pPr>
            <a:r>
              <a:rPr lang="en-US" sz="1600" dirty="0" err="1">
                <a:latin typeface="Arial" pitchFamily="34" charset="0"/>
                <a:cs typeface="Arial" pitchFamily="34" charset="0"/>
              </a:rPr>
              <a:t>Influen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ţ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e negative 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au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:</a:t>
            </a:r>
            <a:endParaRPr lang="ro-RO" sz="1600" dirty="0">
              <a:latin typeface="Arial" pitchFamily="34" charset="0"/>
              <a:cs typeface="Arial" pitchFamily="34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o-RO" sz="1600" dirty="0">
                <a:latin typeface="Arial" pitchFamily="34" charset="0"/>
                <a:cs typeface="Arial" pitchFamily="34" charset="0"/>
              </a:rPr>
              <a:t>lucrările la linii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o-RO" sz="1600" dirty="0">
                <a:latin typeface="Arial" pitchFamily="34" charset="0"/>
                <a:cs typeface="Arial" pitchFamily="34" charset="0"/>
              </a:rPr>
              <a:t>construcţia de autostrăzi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“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paralele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”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 cu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magistralele</a:t>
            </a:r>
            <a:endParaRPr lang="ro-RO" sz="1600" dirty="0">
              <a:latin typeface="Arial" pitchFamily="34" charset="0"/>
              <a:cs typeface="Arial" pitchFamily="34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o-RO" sz="1600" b="1" u="sng" dirty="0">
                <a:latin typeface="Arial" pitchFamily="34" charset="0"/>
                <a:cs typeface="Arial" pitchFamily="34" charset="0"/>
              </a:rPr>
              <a:t>creşterea TUI 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după finalizarea lucrărilor la liniile de cale ferată.</a:t>
            </a:r>
          </a:p>
          <a:p>
            <a:pPr algn="just">
              <a:lnSpc>
                <a:spcPct val="100000"/>
              </a:lnSpc>
              <a:spcBef>
                <a:spcPts val="1800"/>
              </a:spcBef>
              <a:buFont typeface="+mj-lt"/>
              <a:buAutoNum type="arabicPeriod"/>
              <a:defRPr/>
            </a:pPr>
            <a:r>
              <a:rPr lang="ro-RO" sz="1600" dirty="0">
                <a:latin typeface="Arial" pitchFamily="34" charset="0"/>
                <a:cs typeface="Arial" pitchFamily="34" charset="0"/>
              </a:rPr>
              <a:t>Sunt necesare </a:t>
            </a:r>
            <a:r>
              <a:rPr lang="ro-RO" sz="1600" dirty="0" err="1">
                <a:latin typeface="Arial" pitchFamily="34" charset="0"/>
                <a:cs typeface="Arial" pitchFamily="34" charset="0"/>
              </a:rPr>
              <a:t>acţiuni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 pentru: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o-RO" sz="1600" b="1" u="sng" dirty="0">
                <a:latin typeface="Arial" pitchFamily="34" charset="0"/>
                <a:cs typeface="Arial" pitchFamily="34" charset="0"/>
              </a:rPr>
              <a:t>ATRAGEREA  CERERII  GENERATE  DE  COMERŢUL  INTERIOR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;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o-RO" sz="1600" dirty="0">
                <a:latin typeface="Arial" pitchFamily="34" charset="0"/>
                <a:cs typeface="Arial" pitchFamily="34" charset="0"/>
              </a:rPr>
              <a:t>atragerea cererii de pe alte rute sau în tranzit prin porturile concurente portului Constanţa.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ro-RO" sz="1600" dirty="0">
                <a:latin typeface="Arial" pitchFamily="34" charset="0"/>
                <a:cs typeface="Arial" pitchFamily="34" charset="0"/>
              </a:rPr>
              <a:t>Sunt necesare măsuri legislative, financiare şi fiscale pentru dezvoltarea traficului combinat: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o-RO" sz="1600" dirty="0">
                <a:latin typeface="Arial" pitchFamily="34" charset="0"/>
                <a:cs typeface="Arial" pitchFamily="34" charset="0"/>
              </a:rPr>
              <a:t>modernizarea şi dezvoltarea infrastructurii (linii şi terminale);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o-RO" sz="1600" dirty="0">
                <a:latin typeface="Arial" pitchFamily="34" charset="0"/>
                <a:cs typeface="Arial" pitchFamily="34" charset="0"/>
              </a:rPr>
              <a:t>refacerea parcului de UTI-uri din sistemul feroviar;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o-RO" sz="1600" dirty="0">
                <a:latin typeface="Arial" pitchFamily="34" charset="0"/>
                <a:cs typeface="Arial" pitchFamily="34" charset="0"/>
              </a:rPr>
              <a:t>constituirea unui parc de vagoane adaptate la cerinţele de pe piaţă;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o-RO" sz="1600" b="1" u="sng" dirty="0">
                <a:latin typeface="Arial" pitchFamily="34" charset="0"/>
                <a:cs typeface="Arial" pitchFamily="34" charset="0"/>
              </a:rPr>
              <a:t>ELIMINAREA AVANTAJELOR SISTEMULUI RUTIER ÎN RAPORT CU SISTEMUL FEROVIAR: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o-RO" sz="1600" u="sng" dirty="0">
                <a:latin typeface="Arial" pitchFamily="34" charset="0"/>
                <a:cs typeface="Arial" pitchFamily="34" charset="0"/>
              </a:rPr>
              <a:t>Taxarea utilizării infrastructurii rutiere proporţională cu nivelul de poluate şi costurile externe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o-RO" sz="1600" u="sng" dirty="0">
                <a:latin typeface="Arial" pitchFamily="34" charset="0"/>
                <a:cs typeface="Arial" pitchFamily="34" charset="0"/>
              </a:rPr>
              <a:t>Taxarea utilizării infrastructurii feroviare la nivelul costurilor marginale sociale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o-RO" sz="1600" u="sng" dirty="0">
                <a:latin typeface="Arial" pitchFamily="34" charset="0"/>
                <a:cs typeface="Arial" pitchFamily="34" charset="0"/>
              </a:rPr>
              <a:t>Restricţii de circulaţie pe drumurile publice;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o-RO" sz="1600" b="1" u="sng" dirty="0">
                <a:latin typeface="Arial" pitchFamily="34" charset="0"/>
                <a:cs typeface="Arial" pitchFamily="34" charset="0"/>
              </a:rPr>
              <a:t>stimularea interesului pentru organizarea şi realizarea de transporturi combinate</a:t>
            </a:r>
            <a:r>
              <a:rPr lang="ro-RO" sz="1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o-RO" sz="1600" dirty="0">
                <a:latin typeface="Arial" pitchFamily="34" charset="0"/>
                <a:cs typeface="Arial" pitchFamily="34" charset="0"/>
              </a:rPr>
              <a:t>Scutiri de taxe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o-RO" sz="1600" u="sng" dirty="0">
                <a:latin typeface="Arial" pitchFamily="34" charset="0"/>
                <a:cs typeface="Arial" pitchFamily="34" charset="0"/>
              </a:rPr>
              <a:t>Subvenţii pentru trenurile de UTI-uri;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o-RO" sz="1600" u="sng" dirty="0">
                <a:latin typeface="Arial" pitchFamily="34" charset="0"/>
                <a:cs typeface="Arial" pitchFamily="34" charset="0"/>
              </a:rPr>
              <a:t>Document de transport </a:t>
            </a:r>
            <a:r>
              <a:rPr lang="ro-RO" sz="1600" u="sng" dirty="0" err="1">
                <a:latin typeface="Arial" pitchFamily="34" charset="0"/>
                <a:cs typeface="Arial" pitchFamily="34" charset="0"/>
              </a:rPr>
              <a:t>multimodal</a:t>
            </a:r>
            <a:r>
              <a:rPr lang="ro-RO" sz="1600" u="sng" dirty="0">
                <a:latin typeface="Arial" pitchFamily="34" charset="0"/>
                <a:cs typeface="Arial" pitchFamily="34" charset="0"/>
              </a:rPr>
              <a:t> unic</a:t>
            </a:r>
          </a:p>
        </p:txBody>
      </p:sp>
      <p:sp>
        <p:nvSpPr>
          <p:cNvPr id="17411" name="Title 1">
            <a:extLst>
              <a:ext uri="{FF2B5EF4-FFF2-40B4-BE49-F238E27FC236}">
                <a16:creationId xmlns:a16="http://schemas.microsoft.com/office/drawing/2014/main" id="{6CD19F7E-8800-45E9-B67B-9A6B85F56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427036"/>
          </a:xfrm>
          <a:solidFill>
            <a:srgbClr val="AF291B"/>
          </a:solidFill>
        </p:spPr>
        <p:txBody>
          <a:bodyPr>
            <a:normAutofit fontScale="90000"/>
          </a:bodyPr>
          <a:lstStyle/>
          <a:p>
            <a:pPr algn="r" eaLnBrk="1" hangingPunct="1"/>
            <a:r>
              <a:rPr lang="ro-RO" altLang="ro-RO" sz="28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Concluzii</a:t>
            </a:r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F2515657-86D7-44EE-BA3F-5C29E0D4D6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237692"/>
              </p:ext>
            </p:extLst>
          </p:nvPr>
        </p:nvGraphicFramePr>
        <p:xfrm>
          <a:off x="0" y="30162"/>
          <a:ext cx="92233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8359200" imgH="3598200" progId="CorelDRAW.Graphic.13">
                  <p:embed/>
                </p:oleObj>
              </mc:Choice>
              <mc:Fallback>
                <p:oleObj name="CorelDRAW" r:id="rId2" imgW="8359200" imgH="3598200" progId="CorelDRAW.Graphic.13">
                  <p:embed/>
                  <p:pic>
                    <p:nvPicPr>
                      <p:cNvPr id="16" name="Object 3">
                        <a:extLst>
                          <a:ext uri="{FF2B5EF4-FFF2-40B4-BE49-F238E27FC236}">
                            <a16:creationId xmlns:a16="http://schemas.microsoft.com/office/drawing/2014/main" id="{4AF6A4A7-D86C-4445-8693-73FBA534B7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2"/>
                        <a:ext cx="922338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4">
            <a:extLst>
              <a:ext uri="{FF2B5EF4-FFF2-40B4-BE49-F238E27FC236}">
                <a16:creationId xmlns:a16="http://schemas.microsoft.com/office/drawing/2014/main" id="{B16EC8EA-ABC9-48DB-94E5-902A4F7E6F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19288" y="5445126"/>
            <a:ext cx="8464550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o-RO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MULŢUMESC PENTRU ATENŢIE 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6C11D2C-F704-4B62-9A15-B134144150D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2000" b="1" i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VEHICULE UTILIZATE </a:t>
            </a:r>
            <a:r>
              <a:rPr lang="ro-RO" sz="2000" b="1" i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ÎN PRIMELE SOLUŢII MULTIMODALE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31" name="Picture 5">
            <a:extLst>
              <a:ext uri="{FF2B5EF4-FFF2-40B4-BE49-F238E27FC236}">
                <a16:creationId xmlns:a16="http://schemas.microsoft.com/office/drawing/2014/main" id="{C7F4B6C7-F103-4714-BF4A-92B5597EF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4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9">
            <a:extLst>
              <a:ext uri="{FF2B5EF4-FFF2-40B4-BE49-F238E27FC236}">
                <a16:creationId xmlns:a16="http://schemas.microsoft.com/office/drawing/2014/main" id="{8020B82B-4CDA-4E05-98FB-73477DFF18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416523"/>
              </p:ext>
            </p:extLst>
          </p:nvPr>
        </p:nvGraphicFramePr>
        <p:xfrm>
          <a:off x="814593" y="487313"/>
          <a:ext cx="2174411" cy="1299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5630061" imgH="3362794" progId="MSPhotoEd.3">
                  <p:embed/>
                </p:oleObj>
              </mc:Choice>
              <mc:Fallback>
                <p:oleObj name="Photo Editor Photo" r:id="rId3" imgW="5630061" imgH="3362794" progId="MSPhotoEd.3">
                  <p:embed/>
                  <p:pic>
                    <p:nvPicPr>
                      <p:cNvPr id="153609" name="Object 9">
                        <a:extLst>
                          <a:ext uri="{FF2B5EF4-FFF2-40B4-BE49-F238E27FC236}">
                            <a16:creationId xmlns:a16="http://schemas.microsoft.com/office/drawing/2014/main" id="{8328F6AF-4FF1-4ADD-9299-EE82D121AC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593" y="487313"/>
                        <a:ext cx="2174411" cy="1299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Unicat în Europa: Carul geto-dacic din fier, descoperit pe șantierul  autostrăzii Sibiu – Orăștie. Are peste 2.000 de ani vechime | Cunoaste lumea">
            <a:extLst>
              <a:ext uri="{FF2B5EF4-FFF2-40B4-BE49-F238E27FC236}">
                <a16:creationId xmlns:a16="http://schemas.microsoft.com/office/drawing/2014/main" id="{D434DFD6-5B7B-4C73-BE45-375DCC022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133" y="545803"/>
            <a:ext cx="1864259" cy="124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ct 7">
            <a:extLst>
              <a:ext uri="{FF2B5EF4-FFF2-40B4-BE49-F238E27FC236}">
                <a16:creationId xmlns:a16="http://schemas.microsoft.com/office/drawing/2014/main" id="{A80FFC5B-1628-4051-85A5-960686A160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503289"/>
              </p:ext>
            </p:extLst>
          </p:nvPr>
        </p:nvGraphicFramePr>
        <p:xfrm>
          <a:off x="3167003" y="2589391"/>
          <a:ext cx="2054148" cy="1598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9345329" imgH="7268590" progId="MSPhotoEd.3">
                  <p:embed/>
                </p:oleObj>
              </mc:Choice>
              <mc:Fallback>
                <p:oleObj name="Photo Editor Photo" r:id="rId6" imgW="9345329" imgH="7268590" progId="MSPhotoEd.3">
                  <p:embed/>
                  <p:pic>
                    <p:nvPicPr>
                      <p:cNvPr id="153607" name="Object 7">
                        <a:extLst>
                          <a:ext uri="{FF2B5EF4-FFF2-40B4-BE49-F238E27FC236}">
                            <a16:creationId xmlns:a16="http://schemas.microsoft.com/office/drawing/2014/main" id="{D65FA999-8131-4B7A-95AC-280DB5CBF8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7003" y="2589391"/>
                        <a:ext cx="2054148" cy="1598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6">
            <a:extLst>
              <a:ext uri="{FF2B5EF4-FFF2-40B4-BE49-F238E27FC236}">
                <a16:creationId xmlns:a16="http://schemas.microsoft.com/office/drawing/2014/main" id="{A4EDFF42-04F3-4711-A089-BCB3072D2E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152536"/>
              </p:ext>
            </p:extLst>
          </p:nvPr>
        </p:nvGraphicFramePr>
        <p:xfrm>
          <a:off x="557876" y="2766363"/>
          <a:ext cx="2112045" cy="1291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8" imgW="9019048" imgH="5514286" progId="MSPhotoEd.3">
                  <p:embed/>
                </p:oleObj>
              </mc:Choice>
              <mc:Fallback>
                <p:oleObj name="Photo Editor Photo" r:id="rId8" imgW="9019048" imgH="5514286" progId="MSPhotoEd.3">
                  <p:embed/>
                  <p:pic>
                    <p:nvPicPr>
                      <p:cNvPr id="153606" name="Object 6">
                        <a:extLst>
                          <a:ext uri="{FF2B5EF4-FFF2-40B4-BE49-F238E27FC236}">
                            <a16:creationId xmlns:a16="http://schemas.microsoft.com/office/drawing/2014/main" id="{522B4B4B-A9BF-4608-B517-D0467D54E1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876" y="2766363"/>
                        <a:ext cx="2112045" cy="12917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>
            <a:extLst>
              <a:ext uri="{FF2B5EF4-FFF2-40B4-BE49-F238E27FC236}">
                <a16:creationId xmlns:a16="http://schemas.microsoft.com/office/drawing/2014/main" id="{FA84A9EA-73D1-4C93-8541-C7B187FB3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366" y="2555420"/>
            <a:ext cx="2829557" cy="139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construction of the Antikythera trading ship">
            <a:extLst>
              <a:ext uri="{FF2B5EF4-FFF2-40B4-BE49-F238E27FC236}">
                <a16:creationId xmlns:a16="http://schemas.microsoft.com/office/drawing/2014/main" id="{733581A5-FE4C-4E13-BE7A-AC1B3DC1A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30" y="2434618"/>
            <a:ext cx="1978091" cy="17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Object 4">
            <a:extLst>
              <a:ext uri="{FF2B5EF4-FFF2-40B4-BE49-F238E27FC236}">
                <a16:creationId xmlns:a16="http://schemas.microsoft.com/office/drawing/2014/main" id="{9E894FEE-4ED6-451C-8455-496D03D88B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705542"/>
              </p:ext>
            </p:extLst>
          </p:nvPr>
        </p:nvGraphicFramePr>
        <p:xfrm>
          <a:off x="9396998" y="497790"/>
          <a:ext cx="1901187" cy="1278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2" imgW="14295238" imgH="9609524" progId="">
                  <p:embed/>
                </p:oleObj>
              </mc:Choice>
              <mc:Fallback>
                <p:oleObj name="Photo Editor Photo" r:id="rId12" imgW="14295238" imgH="9609524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2D71114-433D-48BB-87CE-EA82745284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6998" y="497790"/>
                        <a:ext cx="1901187" cy="12781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Imagine 19">
            <a:extLst>
              <a:ext uri="{FF2B5EF4-FFF2-40B4-BE49-F238E27FC236}">
                <a16:creationId xmlns:a16="http://schemas.microsoft.com/office/drawing/2014/main" id="{2B09C104-8FAD-4232-8659-3472DCFCDD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58884" y="4829575"/>
            <a:ext cx="3016728" cy="1107915"/>
          </a:xfrm>
          <a:prstGeom prst="rect">
            <a:avLst/>
          </a:prstGeom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FDE3E0F-0B9F-4FBB-85A9-84D2300AA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783" y="5675225"/>
            <a:ext cx="3016728" cy="11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reptunghi 20">
            <a:extLst>
              <a:ext uri="{FF2B5EF4-FFF2-40B4-BE49-F238E27FC236}">
                <a16:creationId xmlns:a16="http://schemas.microsoft.com/office/drawing/2014/main" id="{C41361D3-43BB-47B7-A2E9-CE6A8485AD57}"/>
              </a:ext>
            </a:extLst>
          </p:cNvPr>
          <p:cNvSpPr/>
          <p:nvPr/>
        </p:nvSpPr>
        <p:spPr>
          <a:xfrm>
            <a:off x="158621" y="1823299"/>
            <a:ext cx="3928187" cy="517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Târșâietoare</a:t>
            </a:r>
            <a:endParaRPr lang="ro-RO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Sursa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Paul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Teodoru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it-IT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roata la farfuria zburatoare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Editura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Albatros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1985</a:t>
            </a:r>
            <a:endParaRPr lang="ro-RO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Dreptunghi 38">
            <a:extLst>
              <a:ext uri="{FF2B5EF4-FFF2-40B4-BE49-F238E27FC236}">
                <a16:creationId xmlns:a16="http://schemas.microsoft.com/office/drawing/2014/main" id="{A9F0CEB1-7FEB-4830-8186-68FF05588D1B}"/>
              </a:ext>
            </a:extLst>
          </p:cNvPr>
          <p:cNvSpPr/>
          <p:nvPr/>
        </p:nvSpPr>
        <p:spPr>
          <a:xfrm>
            <a:off x="8575612" y="1837272"/>
            <a:ext cx="3457768" cy="517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o-RO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ăruță</a:t>
            </a:r>
            <a:endParaRPr lang="ro-RO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Sursa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Paul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Teodoru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it-IT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roata la farfuria zburatoare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Editura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Albatros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1985</a:t>
            </a:r>
            <a:endParaRPr lang="ro-RO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Dreptunghi 39">
            <a:extLst>
              <a:ext uri="{FF2B5EF4-FFF2-40B4-BE49-F238E27FC236}">
                <a16:creationId xmlns:a16="http://schemas.microsoft.com/office/drawing/2014/main" id="{EEF23DA5-FF48-4E1C-9F10-A570023C0B65}"/>
              </a:ext>
            </a:extLst>
          </p:cNvPr>
          <p:cNvSpPr/>
          <p:nvPr/>
        </p:nvSpPr>
        <p:spPr>
          <a:xfrm>
            <a:off x="254417" y="4134442"/>
            <a:ext cx="4667091" cy="517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Buștean		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 </a:t>
            </a:r>
            <a:r>
              <a:rPr lang="ro-RO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Plută</a:t>
            </a:r>
          </a:p>
          <a:p>
            <a:pPr algn="ctr"/>
            <a:r>
              <a:rPr lang="ro-RO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Sursa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Paul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Teodoru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it-IT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roata la farfuria zburatoare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Editura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Albatros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1985</a:t>
            </a:r>
            <a:endParaRPr lang="ro-RO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tăText 41">
            <a:extLst>
              <a:ext uri="{FF2B5EF4-FFF2-40B4-BE49-F238E27FC236}">
                <a16:creationId xmlns:a16="http://schemas.microsoft.com/office/drawing/2014/main" id="{8F578909-C1B2-4409-AE01-552D7F2C1B3D}"/>
              </a:ext>
            </a:extLst>
          </p:cNvPr>
          <p:cNvSpPr txBox="1"/>
          <p:nvPr/>
        </p:nvSpPr>
        <p:spPr>
          <a:xfrm>
            <a:off x="5126252" y="4134446"/>
            <a:ext cx="35852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Nava comercială grecească</a:t>
            </a:r>
          </a:p>
          <a:p>
            <a:r>
              <a:rPr lang="ro-RO" sz="1000" dirty="0"/>
              <a:t>Sursa</a:t>
            </a:r>
            <a:r>
              <a:rPr lang="en-US" sz="1000" dirty="0"/>
              <a:t>: </a:t>
            </a:r>
            <a:r>
              <a:rPr lang="ro-RO" sz="1000" dirty="0"/>
              <a:t>https://quatr.us/greeks/</a:t>
            </a:r>
            <a:r>
              <a:rPr lang="ro-RO" sz="1000" dirty="0">
                <a:latin typeface="Arial" panose="020B0604020202020204" pitchFamily="34" charset="0"/>
                <a:cs typeface="Arial" panose="020B0604020202020204" pitchFamily="34" charset="0"/>
              </a:rPr>
              <a:t>cargo-ships-ancient-greece</a:t>
            </a:r>
            <a:r>
              <a:rPr lang="ro-RO" sz="1000" dirty="0"/>
              <a:t>.htm</a:t>
            </a:r>
          </a:p>
        </p:txBody>
      </p:sp>
      <p:sp>
        <p:nvSpPr>
          <p:cNvPr id="44" name="CasetăText 43">
            <a:extLst>
              <a:ext uri="{FF2B5EF4-FFF2-40B4-BE49-F238E27FC236}">
                <a16:creationId xmlns:a16="http://schemas.microsoft.com/office/drawing/2014/main" id="{D66C9147-6B1A-4887-89A4-4FB1224987E3}"/>
              </a:ext>
            </a:extLst>
          </p:cNvPr>
          <p:cNvSpPr txBox="1"/>
          <p:nvPr/>
        </p:nvSpPr>
        <p:spPr>
          <a:xfrm>
            <a:off x="8962744" y="4127767"/>
            <a:ext cx="30706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o-RO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aves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caudicariae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Fresc</a:t>
            </a:r>
            <a:r>
              <a:rPr lang="ro-RO" sz="1000" b="1" dirty="0">
                <a:latin typeface="Arial" panose="020B0604020202020204" pitchFamily="34" charset="0"/>
                <a:cs typeface="Arial" panose="020B0604020202020204" pitchFamily="34" charset="0"/>
              </a:rPr>
              <a:t>ă de la Ostia expusă la Muzeul Vaticanului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Sursa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o-RO" sz="1000" dirty="0">
                <a:latin typeface="Arial" panose="020B0604020202020204" pitchFamily="34" charset="0"/>
                <a:cs typeface="Arial" panose="020B0604020202020204" pitchFamily="34" charset="0"/>
              </a:rPr>
              <a:t>https://www.museivaticani.va/content/museivaticani/en/collezioni/musei/sala-delle-nozze-aldobrandine/affresco-raffigurante-limbarcazione-isis-geminiana.html</a:t>
            </a:r>
          </a:p>
        </p:txBody>
      </p:sp>
      <p:sp>
        <p:nvSpPr>
          <p:cNvPr id="46" name="CasetăText 45">
            <a:extLst>
              <a:ext uri="{FF2B5EF4-FFF2-40B4-BE49-F238E27FC236}">
                <a16:creationId xmlns:a16="http://schemas.microsoft.com/office/drawing/2014/main" id="{6C56A786-73B0-4757-81DC-F7EE590B6D6C}"/>
              </a:ext>
            </a:extLst>
          </p:cNvPr>
          <p:cNvSpPr txBox="1"/>
          <p:nvPr/>
        </p:nvSpPr>
        <p:spPr>
          <a:xfrm>
            <a:off x="8851836" y="5352754"/>
            <a:ext cx="318154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Bastimentul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cu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aburi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o-RO" sz="1400" b="1" dirty="0">
                <a:solidFill>
                  <a:srgbClr val="202122"/>
                </a:solidFill>
                <a:latin typeface="Arial" panose="020B0604020202020204" pitchFamily="34" charset="0"/>
              </a:rPr>
              <a:t>„Prințul Conachi Vogoride”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o-RO" sz="1000" dirty="0" err="1">
                <a:latin typeface="Arial" panose="020B0604020202020204" pitchFamily="34" charset="0"/>
                <a:cs typeface="Arial" panose="020B0604020202020204" pitchFamily="34" charset="0"/>
              </a:rPr>
              <a:t>Surs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o-RO" sz="1000" dirty="0">
                <a:latin typeface="Arial" panose="020B0604020202020204" pitchFamily="34" charset="0"/>
                <a:cs typeface="Arial" panose="020B0604020202020204" pitchFamily="34" charset="0"/>
              </a:rPr>
              <a:t>http://web.archive.org/web/20050310091053/http://www.salrom.ro:80/tgocnah.htm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o-RO" sz="1000" dirty="0">
                <a:latin typeface="Arial" panose="020B0604020202020204" pitchFamily="34" charset="0"/>
                <a:cs typeface="Arial" panose="020B0604020202020204" pitchFamily="34" charset="0"/>
              </a:rPr>
              <a:t>https://ro.wikipedia.org/wiki/Bastimentul_Rom%C3%A2nia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8" name="CasetăText 47">
            <a:extLst>
              <a:ext uri="{FF2B5EF4-FFF2-40B4-BE49-F238E27FC236}">
                <a16:creationId xmlns:a16="http://schemas.microsoft.com/office/drawing/2014/main" id="{DCD4C474-7EAC-493A-8E1B-51862D730E40}"/>
              </a:ext>
            </a:extLst>
          </p:cNvPr>
          <p:cNvSpPr txBox="1"/>
          <p:nvPr/>
        </p:nvSpPr>
        <p:spPr>
          <a:xfrm>
            <a:off x="4051211" y="1784047"/>
            <a:ext cx="466709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 </a:t>
            </a:r>
            <a:r>
              <a:rPr lang="ro-RO" sz="14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geto</a:t>
            </a:r>
            <a:r>
              <a:rPr lang="ro-RO" sz="1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-dacic</a:t>
            </a:r>
          </a:p>
          <a:p>
            <a:pPr algn="l"/>
            <a:r>
              <a:rPr lang="ro-RO" sz="1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http://www.ziuadevest.ro/carul-geto-dacic-din-fier-unicat-europa-descoperit-pe-santierul-autostrazii-sibiu-orastie-peste-2-000-de-ani-vechime/</a:t>
            </a:r>
          </a:p>
        </p:txBody>
      </p:sp>
      <p:pic>
        <p:nvPicPr>
          <p:cNvPr id="1040" name="Picture 16" descr="caic saica">
            <a:extLst>
              <a:ext uri="{FF2B5EF4-FFF2-40B4-BE49-F238E27FC236}">
                <a16:creationId xmlns:a16="http://schemas.microsoft.com/office/drawing/2014/main" id="{1C0F4B38-D8EF-42CA-B5C0-D3BF25D26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22" y="4780869"/>
            <a:ext cx="2105545" cy="181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asetăText 50">
            <a:extLst>
              <a:ext uri="{FF2B5EF4-FFF2-40B4-BE49-F238E27FC236}">
                <a16:creationId xmlns:a16="http://schemas.microsoft.com/office/drawing/2014/main" id="{A3CB6B5C-FDDC-40BF-92FD-0386AE6A20FC}"/>
              </a:ext>
            </a:extLst>
          </p:cNvPr>
          <p:cNvSpPr txBox="1"/>
          <p:nvPr/>
        </p:nvSpPr>
        <p:spPr>
          <a:xfrm>
            <a:off x="2768772" y="5497384"/>
            <a:ext cx="267244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Șaică</a:t>
            </a:r>
          </a:p>
          <a:p>
            <a:r>
              <a:rPr lang="ro-RO" sz="1000" dirty="0">
                <a:latin typeface="Arial" panose="020B0604020202020204" pitchFamily="34" charset="0"/>
                <a:cs typeface="Arial" panose="020B0604020202020204" pitchFamily="34" charset="0"/>
              </a:rPr>
              <a:t>Sursa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o-RO" sz="1000" dirty="0">
                <a:latin typeface="Arial" panose="020B0604020202020204" pitchFamily="34" charset="0"/>
                <a:cs typeface="Arial" panose="020B0604020202020204" pitchFamily="34" charset="0"/>
              </a:rPr>
              <a:t> https://rnhs.info/nave-romanesti-uitate-caicul-si-saica/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30BA50EA-2852-4FEC-AFD6-0769F3531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97" y="698164"/>
            <a:ext cx="8095499" cy="547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tăText 9">
            <a:extLst>
              <a:ext uri="{FF2B5EF4-FFF2-40B4-BE49-F238E27FC236}">
                <a16:creationId xmlns:a16="http://schemas.microsoft.com/office/drawing/2014/main" id="{5F08C3F2-4196-442E-AAEB-E0D4C5497684}"/>
              </a:ext>
            </a:extLst>
          </p:cNvPr>
          <p:cNvSpPr txBox="1"/>
          <p:nvPr/>
        </p:nvSpPr>
        <p:spPr>
          <a:xfrm>
            <a:off x="2535209" y="6173005"/>
            <a:ext cx="71215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Căruţă</a:t>
            </a:r>
            <a:r>
              <a:rPr lang="ro-RO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transportată cu pluta pe Bistrița = formă de transport </a:t>
            </a:r>
            <a:r>
              <a:rPr lang="ro-RO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Ro-Ro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Sursa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https://limbaromana.org/revista/nostalgia-plutelor/</a:t>
            </a:r>
            <a:endParaRPr lang="ro-RO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3B5580-39A6-47BF-BD2D-A7BD45608E3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/>
          <a:p>
            <a:pPr algn="r">
              <a:defRPr/>
            </a:pPr>
            <a:r>
              <a:rPr lang="ro-RO" sz="2000" b="1" i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PRIMELE SOLUŢII MULTIMODALE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9707AB9-68DD-4C06-8FE9-26D3DFDAD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3537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>
            <a:extLst>
              <a:ext uri="{FF2B5EF4-FFF2-40B4-BE49-F238E27FC236}">
                <a16:creationId xmlns:a16="http://schemas.microsoft.com/office/drawing/2014/main" id="{650F293A-F5AB-4165-8AF9-CB30C99C36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204644"/>
              </p:ext>
            </p:extLst>
          </p:nvPr>
        </p:nvGraphicFramePr>
        <p:xfrm>
          <a:off x="1542661" y="381006"/>
          <a:ext cx="9144000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24885714" imgH="17685714" progId="PBrush">
                  <p:embed/>
                </p:oleObj>
              </mc:Choice>
              <mc:Fallback>
                <p:oleObj name="Bitmap Image" r:id="rId3" imgW="24885714" imgH="17685714" progId="PBrush">
                  <p:embed/>
                  <p:pic>
                    <p:nvPicPr>
                      <p:cNvPr id="2050" name="Object 2">
                        <a:extLst>
                          <a:ext uri="{FF2B5EF4-FFF2-40B4-BE49-F238E27FC236}">
                            <a16:creationId xmlns:a16="http://schemas.microsoft.com/office/drawing/2014/main" id="{650F293A-F5AB-4165-8AF9-CB30C99C36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2661" y="381006"/>
                        <a:ext cx="9144000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eform 11">
            <a:extLst>
              <a:ext uri="{FF2B5EF4-FFF2-40B4-BE49-F238E27FC236}">
                <a16:creationId xmlns:a16="http://schemas.microsoft.com/office/drawing/2014/main" id="{03140142-602B-4123-96E5-0E765C5DB6E7}"/>
              </a:ext>
            </a:extLst>
          </p:cNvPr>
          <p:cNvSpPr>
            <a:spLocks/>
          </p:cNvSpPr>
          <p:nvPr/>
        </p:nvSpPr>
        <p:spPr bwMode="auto">
          <a:xfrm>
            <a:off x="3058727" y="4648201"/>
            <a:ext cx="438151" cy="438151"/>
          </a:xfrm>
          <a:custGeom>
            <a:avLst/>
            <a:gdLst>
              <a:gd name="T0" fmla="*/ 2147483647 w 276"/>
              <a:gd name="T1" fmla="*/ 2147483647 h 276"/>
              <a:gd name="T2" fmla="*/ 2147483647 w 276"/>
              <a:gd name="T3" fmla="*/ 2147483647 h 276"/>
              <a:gd name="T4" fmla="*/ 2147483647 w 276"/>
              <a:gd name="T5" fmla="*/ 2147483647 h 276"/>
              <a:gd name="T6" fmla="*/ 2147483647 w 276"/>
              <a:gd name="T7" fmla="*/ 2147483647 h 276"/>
              <a:gd name="T8" fmla="*/ 2147483647 w 276"/>
              <a:gd name="T9" fmla="*/ 2147483647 h 276"/>
              <a:gd name="T10" fmla="*/ 2147483647 w 276"/>
              <a:gd name="T11" fmla="*/ 2147483647 h 276"/>
              <a:gd name="T12" fmla="*/ 0 w 276"/>
              <a:gd name="T13" fmla="*/ 2147483647 h 276"/>
              <a:gd name="T14" fmla="*/ 2147483647 w 276"/>
              <a:gd name="T15" fmla="*/ 2147483647 h 27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76"/>
              <a:gd name="T25" fmla="*/ 0 h 276"/>
              <a:gd name="T26" fmla="*/ 276 w 276"/>
              <a:gd name="T27" fmla="*/ 276 h 27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76" h="276">
                <a:moveTo>
                  <a:pt x="276" y="55"/>
                </a:moveTo>
                <a:cubicBezTo>
                  <a:pt x="267" y="28"/>
                  <a:pt x="265" y="0"/>
                  <a:pt x="213" y="40"/>
                </a:cubicBezTo>
                <a:cubicBezTo>
                  <a:pt x="200" y="50"/>
                  <a:pt x="206" y="73"/>
                  <a:pt x="197" y="87"/>
                </a:cubicBezTo>
                <a:cubicBezTo>
                  <a:pt x="176" y="119"/>
                  <a:pt x="189" y="106"/>
                  <a:pt x="158" y="126"/>
                </a:cubicBezTo>
                <a:cubicBezTo>
                  <a:pt x="111" y="117"/>
                  <a:pt x="75" y="106"/>
                  <a:pt x="23" y="126"/>
                </a:cubicBezTo>
                <a:cubicBezTo>
                  <a:pt x="13" y="130"/>
                  <a:pt x="20" y="148"/>
                  <a:pt x="16" y="158"/>
                </a:cubicBezTo>
                <a:cubicBezTo>
                  <a:pt x="12" y="167"/>
                  <a:pt x="5" y="174"/>
                  <a:pt x="0" y="182"/>
                </a:cubicBezTo>
                <a:cubicBezTo>
                  <a:pt x="16" y="227"/>
                  <a:pt x="8" y="197"/>
                  <a:pt x="8" y="276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o-RO" altLang="ro-RO">
              <a:latin typeface="Calibri" panose="020F0502020204030204" pitchFamily="34" charset="0"/>
            </a:endParaRP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03E41A3B-0B15-48D5-BEA3-3D5737004CF4}"/>
              </a:ext>
            </a:extLst>
          </p:cNvPr>
          <p:cNvSpPr>
            <a:spLocks/>
          </p:cNvSpPr>
          <p:nvPr/>
        </p:nvSpPr>
        <p:spPr bwMode="auto">
          <a:xfrm>
            <a:off x="6990967" y="5437192"/>
            <a:ext cx="207963" cy="739775"/>
          </a:xfrm>
          <a:custGeom>
            <a:avLst/>
            <a:gdLst>
              <a:gd name="T0" fmla="*/ 2147483647 w 131"/>
              <a:gd name="T1" fmla="*/ 0 h 466"/>
              <a:gd name="T2" fmla="*/ 2147483647 w 131"/>
              <a:gd name="T3" fmla="*/ 2147483647 h 466"/>
              <a:gd name="T4" fmla="*/ 2147483647 w 131"/>
              <a:gd name="T5" fmla="*/ 2147483647 h 466"/>
              <a:gd name="T6" fmla="*/ 2147483647 w 131"/>
              <a:gd name="T7" fmla="*/ 2147483647 h 466"/>
              <a:gd name="T8" fmla="*/ 2147483647 w 131"/>
              <a:gd name="T9" fmla="*/ 2147483647 h 466"/>
              <a:gd name="T10" fmla="*/ 0 w 131"/>
              <a:gd name="T11" fmla="*/ 2147483647 h 4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1"/>
              <a:gd name="T19" fmla="*/ 0 h 466"/>
              <a:gd name="T20" fmla="*/ 131 w 131"/>
              <a:gd name="T21" fmla="*/ 466 h 46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1" h="466">
                <a:moveTo>
                  <a:pt x="40" y="0"/>
                </a:moveTo>
                <a:cubicBezTo>
                  <a:pt x="59" y="57"/>
                  <a:pt x="42" y="39"/>
                  <a:pt x="79" y="63"/>
                </a:cubicBezTo>
                <a:cubicBezTo>
                  <a:pt x="108" y="149"/>
                  <a:pt x="131" y="266"/>
                  <a:pt x="48" y="324"/>
                </a:cubicBezTo>
                <a:cubicBezTo>
                  <a:pt x="29" y="380"/>
                  <a:pt x="41" y="357"/>
                  <a:pt x="16" y="395"/>
                </a:cubicBezTo>
                <a:cubicBezTo>
                  <a:pt x="13" y="405"/>
                  <a:pt x="10" y="416"/>
                  <a:pt x="8" y="426"/>
                </a:cubicBezTo>
                <a:cubicBezTo>
                  <a:pt x="5" y="439"/>
                  <a:pt x="0" y="466"/>
                  <a:pt x="0" y="466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o-RO" altLang="ro-RO">
              <a:latin typeface="Calibri" panose="020F0502020204030204" pitchFamily="34" charset="0"/>
            </a:endParaRP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28F2B8D8-A07D-4059-9897-D01E38DDA580}"/>
              </a:ext>
            </a:extLst>
          </p:cNvPr>
          <p:cNvSpPr>
            <a:spLocks/>
          </p:cNvSpPr>
          <p:nvPr/>
        </p:nvSpPr>
        <p:spPr bwMode="auto">
          <a:xfrm>
            <a:off x="8757851" y="5561017"/>
            <a:ext cx="512763" cy="168275"/>
          </a:xfrm>
          <a:custGeom>
            <a:avLst/>
            <a:gdLst>
              <a:gd name="T0" fmla="*/ 0 w 323"/>
              <a:gd name="T1" fmla="*/ 2147483647 h 106"/>
              <a:gd name="T2" fmla="*/ 2147483647 w 323"/>
              <a:gd name="T3" fmla="*/ 2147483647 h 106"/>
              <a:gd name="T4" fmla="*/ 2147483647 w 323"/>
              <a:gd name="T5" fmla="*/ 2147483647 h 106"/>
              <a:gd name="T6" fmla="*/ 2147483647 w 323"/>
              <a:gd name="T7" fmla="*/ 2147483647 h 106"/>
              <a:gd name="T8" fmla="*/ 2147483647 w 323"/>
              <a:gd name="T9" fmla="*/ 2147483647 h 106"/>
              <a:gd name="T10" fmla="*/ 2147483647 w 323"/>
              <a:gd name="T11" fmla="*/ 2147483647 h 1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3"/>
              <a:gd name="T19" fmla="*/ 0 h 106"/>
              <a:gd name="T20" fmla="*/ 323 w 323"/>
              <a:gd name="T21" fmla="*/ 106 h 10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3" h="106">
                <a:moveTo>
                  <a:pt x="0" y="9"/>
                </a:moveTo>
                <a:cubicBezTo>
                  <a:pt x="8" y="6"/>
                  <a:pt x="16" y="0"/>
                  <a:pt x="24" y="1"/>
                </a:cubicBezTo>
                <a:cubicBezTo>
                  <a:pt x="40" y="3"/>
                  <a:pt x="55" y="15"/>
                  <a:pt x="71" y="17"/>
                </a:cubicBezTo>
                <a:cubicBezTo>
                  <a:pt x="100" y="20"/>
                  <a:pt x="129" y="22"/>
                  <a:pt x="158" y="25"/>
                </a:cubicBezTo>
                <a:cubicBezTo>
                  <a:pt x="168" y="40"/>
                  <a:pt x="169" y="60"/>
                  <a:pt x="181" y="72"/>
                </a:cubicBezTo>
                <a:cubicBezTo>
                  <a:pt x="215" y="106"/>
                  <a:pt x="276" y="80"/>
                  <a:pt x="323" y="8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o-RO" altLang="ro-RO">
              <a:latin typeface="Calibri" panose="020F0502020204030204" pitchFamily="34" charset="0"/>
            </a:endParaRP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73A35A8F-7573-434B-BED9-A3D377E8D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388" y="3702049"/>
            <a:ext cx="1606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3">
            <a:extLst>
              <a:ext uri="{FF2B5EF4-FFF2-40B4-BE49-F238E27FC236}">
                <a16:creationId xmlns:a16="http://schemas.microsoft.com/office/drawing/2014/main" id="{D6F4E47E-DBA4-4C83-B7A7-9797EB8E1C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826702"/>
              </p:ext>
            </p:extLst>
          </p:nvPr>
        </p:nvGraphicFramePr>
        <p:xfrm>
          <a:off x="1650611" y="3260726"/>
          <a:ext cx="3240088" cy="1390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15190476" imgH="6523810" progId="">
                  <p:embed/>
                </p:oleObj>
              </mc:Choice>
              <mc:Fallback>
                <p:oleObj name="Photo Editor Photo" r:id="rId6" imgW="15190476" imgH="6523810" progId="">
                  <p:embed/>
                  <p:pic>
                    <p:nvPicPr>
                      <p:cNvPr id="10" name="Object 3">
                        <a:extLst>
                          <a:ext uri="{FF2B5EF4-FFF2-40B4-BE49-F238E27FC236}">
                            <a16:creationId xmlns:a16="http://schemas.microsoft.com/office/drawing/2014/main" id="{D6F4E47E-DBA4-4C83-B7A7-9797EB8E1C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0611" y="3260726"/>
                        <a:ext cx="3240088" cy="1390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0" descr="aV1XjIo9-efbfc6ec537464a166dc6ab3f46ec230">
            <a:extLst>
              <a:ext uri="{FF2B5EF4-FFF2-40B4-BE49-F238E27FC236}">
                <a16:creationId xmlns:a16="http://schemas.microsoft.com/office/drawing/2014/main" id="{5152EAD7-3B4C-4BDC-9CBE-C4DF31C12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166" y="3486156"/>
            <a:ext cx="34528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B51C46-8355-49D7-B333-CB73939D860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C00000"/>
          </a:solidFill>
        </p:spPr>
        <p:txBody>
          <a:bodyPr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o-RO" altLang="ro-RO" sz="2000" b="1" i="1" dirty="0">
                <a:solidFill>
                  <a:srgbClr val="FFFF00"/>
                </a:solidFill>
                <a:cs typeface="Arial" panose="020B0604020202020204" pitchFamily="34" charset="0"/>
              </a:rPr>
              <a:t>PRIMELE CĂI FERATE ŞI LEGĂTURILE CU ALTE MODURI DE TRANSPORT</a:t>
            </a:r>
            <a:endParaRPr lang="en-US" altLang="ro-RO" sz="20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2058" name="Picture 5">
            <a:extLst>
              <a:ext uri="{FF2B5EF4-FFF2-40B4-BE49-F238E27FC236}">
                <a16:creationId xmlns:a16="http://schemas.microsoft.com/office/drawing/2014/main" id="{B79DBE01-4C9F-4EB3-A1E6-E8194FF9B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11504622-6AA7-423C-A803-BE434BAA10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644625"/>
              </p:ext>
            </p:extLst>
          </p:nvPr>
        </p:nvGraphicFramePr>
        <p:xfrm>
          <a:off x="227887" y="804118"/>
          <a:ext cx="7537451" cy="574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2400000" imgH="17066667" progId="Paint.Picture">
                  <p:embed/>
                </p:oleObj>
              </mc:Choice>
              <mc:Fallback>
                <p:oleObj name="Bitmap Image" r:id="rId2" imgW="22400000" imgH="17066667" progId="Paint.Picture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11504622-6AA7-423C-A803-BE434BAA10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87" y="804118"/>
                        <a:ext cx="7537451" cy="574198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893" name="Object 5">
            <a:extLst>
              <a:ext uri="{FF2B5EF4-FFF2-40B4-BE49-F238E27FC236}">
                <a16:creationId xmlns:a16="http://schemas.microsoft.com/office/drawing/2014/main" id="{BFBE1B2F-B431-4846-A5B3-091AF48B2E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772650"/>
              </p:ext>
            </p:extLst>
          </p:nvPr>
        </p:nvGraphicFramePr>
        <p:xfrm>
          <a:off x="2028118" y="1020017"/>
          <a:ext cx="2592387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4514286" imgH="1438095" progId="MSPhotoEd.3">
                  <p:embed/>
                </p:oleObj>
              </mc:Choice>
              <mc:Fallback>
                <p:oleObj name="Photo Editor Photo" r:id="rId4" imgW="4514286" imgH="1438095" progId="MSPhotoEd.3">
                  <p:embed/>
                  <p:pic>
                    <p:nvPicPr>
                      <p:cNvPr id="165893" name="Object 5">
                        <a:extLst>
                          <a:ext uri="{FF2B5EF4-FFF2-40B4-BE49-F238E27FC236}">
                            <a16:creationId xmlns:a16="http://schemas.microsoft.com/office/drawing/2014/main" id="{BFBE1B2F-B431-4846-A5B3-091AF48B2E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118" y="1020017"/>
                        <a:ext cx="2592387" cy="827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894" name="Object 6">
            <a:extLst>
              <a:ext uri="{FF2B5EF4-FFF2-40B4-BE49-F238E27FC236}">
                <a16:creationId xmlns:a16="http://schemas.microsoft.com/office/drawing/2014/main" id="{C43E5BA1-E73F-4F29-8979-AC1A827C9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3372231"/>
              </p:ext>
            </p:extLst>
          </p:nvPr>
        </p:nvGraphicFramePr>
        <p:xfrm>
          <a:off x="632701" y="3540967"/>
          <a:ext cx="2620963" cy="2014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9609524" imgH="7392432" progId="MSPhotoEd.3">
                  <p:embed/>
                </p:oleObj>
              </mc:Choice>
              <mc:Fallback>
                <p:oleObj name="Photo Editor Photo" r:id="rId6" imgW="9609524" imgH="7392432" progId="MSPhotoEd.3">
                  <p:embed/>
                  <p:pic>
                    <p:nvPicPr>
                      <p:cNvPr id="165894" name="Object 6">
                        <a:extLst>
                          <a:ext uri="{FF2B5EF4-FFF2-40B4-BE49-F238E27FC236}">
                            <a16:creationId xmlns:a16="http://schemas.microsoft.com/office/drawing/2014/main" id="{C43E5BA1-E73F-4F29-8979-AC1A827C9D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701" y="3540967"/>
                        <a:ext cx="2620963" cy="20145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895" name="Line 7">
            <a:extLst>
              <a:ext uri="{FF2B5EF4-FFF2-40B4-BE49-F238E27FC236}">
                <a16:creationId xmlns:a16="http://schemas.microsoft.com/office/drawing/2014/main" id="{EE096A0C-EA68-4C25-91C5-6D5F1BD379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52080" y="4333131"/>
            <a:ext cx="3025775" cy="21590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o-RO"/>
          </a:p>
        </p:txBody>
      </p:sp>
      <p:graphicFrame>
        <p:nvGraphicFramePr>
          <p:cNvPr id="165896" name="Object 8">
            <a:extLst>
              <a:ext uri="{FF2B5EF4-FFF2-40B4-BE49-F238E27FC236}">
                <a16:creationId xmlns:a16="http://schemas.microsoft.com/office/drawing/2014/main" id="{A593BCEC-5446-4170-B1DF-33535FA062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286590"/>
              </p:ext>
            </p:extLst>
          </p:nvPr>
        </p:nvGraphicFramePr>
        <p:xfrm>
          <a:off x="5509506" y="1940773"/>
          <a:ext cx="2195513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8" imgW="4544059" imgH="2866667" progId="MSPhotoEd.3">
                  <p:embed/>
                </p:oleObj>
              </mc:Choice>
              <mc:Fallback>
                <p:oleObj name="Photo Editor Photo" r:id="rId8" imgW="4544059" imgH="2866667" progId="MSPhotoEd.3">
                  <p:embed/>
                  <p:pic>
                    <p:nvPicPr>
                      <p:cNvPr id="165896" name="Object 8">
                        <a:extLst>
                          <a:ext uri="{FF2B5EF4-FFF2-40B4-BE49-F238E27FC236}">
                            <a16:creationId xmlns:a16="http://schemas.microsoft.com/office/drawing/2014/main" id="{A593BCEC-5446-4170-B1DF-33535FA062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9506" y="1940773"/>
                        <a:ext cx="2195513" cy="138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897" name="Freeform 9">
            <a:extLst>
              <a:ext uri="{FF2B5EF4-FFF2-40B4-BE49-F238E27FC236}">
                <a16:creationId xmlns:a16="http://schemas.microsoft.com/office/drawing/2014/main" id="{D5A72B91-D7BB-48F7-9F4D-7BFEBEB84B7D}"/>
              </a:ext>
            </a:extLst>
          </p:cNvPr>
          <p:cNvSpPr>
            <a:spLocks/>
          </p:cNvSpPr>
          <p:nvPr/>
        </p:nvSpPr>
        <p:spPr bwMode="auto">
          <a:xfrm>
            <a:off x="7141456" y="3325067"/>
            <a:ext cx="347663" cy="1295400"/>
          </a:xfrm>
          <a:custGeom>
            <a:avLst/>
            <a:gdLst>
              <a:gd name="T0" fmla="*/ 2147483647 w 401"/>
              <a:gd name="T1" fmla="*/ 0 h 907"/>
              <a:gd name="T2" fmla="*/ 2147483647 w 401"/>
              <a:gd name="T3" fmla="*/ 2147483647 h 907"/>
              <a:gd name="T4" fmla="*/ 0 w 401"/>
              <a:gd name="T5" fmla="*/ 2147483647 h 907"/>
              <a:gd name="T6" fmla="*/ 0 60000 65536"/>
              <a:gd name="T7" fmla="*/ 0 60000 65536"/>
              <a:gd name="T8" fmla="*/ 0 60000 65536"/>
              <a:gd name="T9" fmla="*/ 0 w 401"/>
              <a:gd name="T10" fmla="*/ 0 h 907"/>
              <a:gd name="T11" fmla="*/ 401 w 401"/>
              <a:gd name="T12" fmla="*/ 907 h 90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1" h="907">
                <a:moveTo>
                  <a:pt x="226" y="0"/>
                </a:moveTo>
                <a:cubicBezTo>
                  <a:pt x="313" y="174"/>
                  <a:pt x="401" y="348"/>
                  <a:pt x="363" y="499"/>
                </a:cubicBezTo>
                <a:cubicBezTo>
                  <a:pt x="325" y="650"/>
                  <a:pt x="61" y="839"/>
                  <a:pt x="0" y="907"/>
                </a:cubicBezTo>
              </a:path>
            </a:pathLst>
          </a:custGeom>
          <a:noFill/>
          <a:ln w="63500">
            <a:solidFill>
              <a:schemeClr val="tx1"/>
            </a:solidFill>
            <a:prstDash val="sys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o-RO" altLang="ro-RO"/>
          </a:p>
        </p:txBody>
      </p:sp>
      <p:sp>
        <p:nvSpPr>
          <p:cNvPr id="165899" name="Line 11">
            <a:extLst>
              <a:ext uri="{FF2B5EF4-FFF2-40B4-BE49-F238E27FC236}">
                <a16:creationId xmlns:a16="http://schemas.microsoft.com/office/drawing/2014/main" id="{A04E940F-6700-4984-867D-A40683A6D2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20731" y="4150567"/>
            <a:ext cx="460375" cy="46990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o-RO"/>
          </a:p>
        </p:txBody>
      </p:sp>
      <p:sp>
        <p:nvSpPr>
          <p:cNvPr id="165901" name="Text Box 13">
            <a:extLst>
              <a:ext uri="{FF2B5EF4-FFF2-40B4-BE49-F238E27FC236}">
                <a16:creationId xmlns:a16="http://schemas.microsoft.com/office/drawing/2014/main" id="{95922740-2D27-4714-A796-0886F9175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99" y="5217368"/>
            <a:ext cx="2692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o-RO" sz="1400" b="1">
                <a:cs typeface="Arial" panose="020B0604020202020204" pitchFamily="34" charset="0"/>
              </a:rPr>
              <a:t>Feribot</a:t>
            </a:r>
            <a:r>
              <a:rPr lang="ro-RO" altLang="ro-RO" sz="1400" b="1">
                <a:cs typeface="Arial" panose="020B0604020202020204" pitchFamily="34" charset="0"/>
              </a:rPr>
              <a:t> pe Dunăre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FB8E313C-A137-4EC4-9D17-E38815AB0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8501" y="1178773"/>
            <a:ext cx="2598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o-RO" altLang="ro-RO" sz="1200" b="1">
                <a:cs typeface="Arial" panose="020B0604020202020204" pitchFamily="34" charset="0"/>
              </a:rPr>
              <a:t>Segmentul maritim</a:t>
            </a:r>
            <a:r>
              <a:rPr lang="en-US" altLang="ro-RO" sz="1200" b="1">
                <a:cs typeface="Arial" panose="020B0604020202020204" pitchFamily="34" charset="0"/>
              </a:rPr>
              <a:t>: </a:t>
            </a:r>
            <a:r>
              <a:rPr lang="ro-RO" altLang="ro-RO" sz="1200" b="1">
                <a:cs typeface="Arial" panose="020B0604020202020204" pitchFamily="34" charset="0"/>
              </a:rPr>
              <a:t>nave ale Serviciului Maritim Român, unitate a Căilor Ferate Române</a:t>
            </a:r>
          </a:p>
        </p:txBody>
      </p:sp>
      <p:sp>
        <p:nvSpPr>
          <p:cNvPr id="3085" name="Title 1">
            <a:extLst>
              <a:ext uri="{FF2B5EF4-FFF2-40B4-BE49-F238E27FC236}">
                <a16:creationId xmlns:a16="http://schemas.microsoft.com/office/drawing/2014/main" id="{049B12F5-E71C-4190-AF24-C85375796F1A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o-RO" altLang="ro-RO" sz="2000" b="1" i="1" dirty="0">
                <a:solidFill>
                  <a:srgbClr val="FFFF00"/>
                </a:solidFill>
                <a:cs typeface="Arial" panose="020B0604020202020204" pitchFamily="34" charset="0"/>
              </a:rPr>
              <a:t>TRENUL ORIENT EXPRES </a:t>
            </a:r>
            <a:r>
              <a:rPr lang="en-US" altLang="ro-RO" sz="2000" b="1" i="1" dirty="0">
                <a:solidFill>
                  <a:srgbClr val="FFFF00"/>
                </a:solidFill>
                <a:cs typeface="Arial" panose="020B0604020202020204" pitchFamily="34" charset="0"/>
              </a:rPr>
              <a:t> - PRODUS MULTIMODAL</a:t>
            </a:r>
            <a:endParaRPr lang="en-US" altLang="ro-RO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3086" name="Picture 5">
            <a:extLst>
              <a:ext uri="{FF2B5EF4-FFF2-40B4-BE49-F238E27FC236}">
                <a16:creationId xmlns:a16="http://schemas.microsoft.com/office/drawing/2014/main" id="{D3DAF444-B378-4461-B525-2BF0E267D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2873"/>
            <a:ext cx="104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8D424117-3046-4EB7-88FE-4D4AD7A54A14}"/>
              </a:ext>
            </a:extLst>
          </p:cNvPr>
          <p:cNvSpPr txBox="1">
            <a:spLocks noChangeArrowheads="1"/>
          </p:cNvSpPr>
          <p:nvPr/>
        </p:nvSpPr>
        <p:spPr>
          <a:xfrm>
            <a:off x="8054527" y="720141"/>
            <a:ext cx="3971667" cy="6248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►"/>
            </a:pPr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Prima călătorie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47663" lvl="1" indent="-177796"/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iunie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 1883</a:t>
            </a:r>
          </a:p>
          <a:p>
            <a:pPr marL="447663" lvl="1" indent="-177796"/>
            <a:r>
              <a:rPr lang="en-US" altLang="ro-RO" sz="1600" dirty="0" err="1">
                <a:latin typeface="Arial" panose="020B0604020202020204" pitchFamily="34" charset="0"/>
                <a:cs typeface="Arial" panose="020B0604020202020204" pitchFamily="34" charset="0"/>
              </a:rPr>
              <a:t>Durat</a:t>
            </a:r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: 83 </a:t>
            </a:r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ore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ro-RO" sz="1600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 30 minute</a:t>
            </a:r>
          </a:p>
          <a:p>
            <a:pPr lvl="2">
              <a:buFont typeface="Arial" panose="020B0604020202020204" pitchFamily="34" charset="0"/>
              <a:buNone/>
            </a:pPr>
            <a:endParaRPr lang="en-US" altLang="ro-R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►"/>
            </a:pPr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Ruta prin </a:t>
            </a:r>
            <a:r>
              <a:rPr lang="ro-RO" altLang="ro-RO" sz="1600" dirty="0" err="1">
                <a:latin typeface="Arial" panose="020B0604020202020204" pitchFamily="34" charset="0"/>
                <a:cs typeface="Arial" panose="020B0604020202020204" pitchFamily="34" charset="0"/>
              </a:rPr>
              <a:t>Constanţa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47663" lvl="1" indent="-177796"/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14 No</a:t>
            </a:r>
            <a:r>
              <a:rPr lang="ro-RO" altLang="ro-RO" sz="1600" dirty="0" err="1">
                <a:latin typeface="Arial" panose="020B0604020202020204" pitchFamily="34" charset="0"/>
                <a:cs typeface="Arial" panose="020B0604020202020204" pitchFamily="34" charset="0"/>
              </a:rPr>
              <a:t>iembrie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 1895 – </a:t>
            </a:r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prima sosire la 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Constanta</a:t>
            </a:r>
          </a:p>
          <a:p>
            <a:pPr marL="447663" lvl="1" indent="-177796"/>
            <a:r>
              <a:rPr lang="en-US" altLang="ro-RO" sz="1600" dirty="0" err="1">
                <a:latin typeface="Arial" panose="020B0604020202020204" pitchFamily="34" charset="0"/>
                <a:cs typeface="Arial" panose="020B0604020202020204" pitchFamily="34" charset="0"/>
              </a:rPr>
              <a:t>Durat</a:t>
            </a:r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: 64 </a:t>
            </a:r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ore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ro-RO" sz="1600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 47 minute (1914)</a:t>
            </a:r>
          </a:p>
          <a:p>
            <a:pPr marL="733407" lvl="2" indent="-285744">
              <a:buFont typeface="Wingdings" panose="05000000000000000000" pitchFamily="2" charset="2"/>
              <a:buChar char="ü"/>
            </a:pPr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Tren 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Buc</a:t>
            </a:r>
            <a:r>
              <a:rPr lang="ro-RO" altLang="ro-RO" sz="1600" dirty="0" err="1">
                <a:latin typeface="Arial" panose="020B0604020202020204" pitchFamily="34" charset="0"/>
                <a:cs typeface="Arial" panose="020B0604020202020204" pitchFamily="34" charset="0"/>
              </a:rPr>
              <a:t>ureşti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 – Port</a:t>
            </a:r>
            <a:r>
              <a:rPr lang="ro-RO" altLang="ro-RO" sz="1600" dirty="0" err="1"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ro-RO" sz="1600" dirty="0" err="1">
                <a:latin typeface="Arial" panose="020B0604020202020204" pitchFamily="34" charset="0"/>
                <a:cs typeface="Arial" panose="020B0604020202020204" pitchFamily="34" charset="0"/>
              </a:rPr>
              <a:t>onstan</a:t>
            </a:r>
            <a:r>
              <a:rPr lang="ro-RO" altLang="ro-RO" sz="1600" dirty="0" err="1">
                <a:latin typeface="Arial" panose="020B0604020202020204" pitchFamily="34" charset="0"/>
                <a:cs typeface="Arial" panose="020B0604020202020204" pitchFamily="34" charset="0"/>
              </a:rPr>
              <a:t>ţ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a: 4 </a:t>
            </a:r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ore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ro-RO" sz="1600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 45 minute (1898)</a:t>
            </a:r>
          </a:p>
          <a:p>
            <a:pPr marL="733407" lvl="2" indent="-285744">
              <a:buFont typeface="Wingdings" panose="05000000000000000000" pitchFamily="2" charset="2"/>
              <a:buChar char="ü"/>
            </a:pPr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Transport maritim (SMR) </a:t>
            </a:r>
            <a:r>
              <a:rPr lang="en-US" altLang="ro-RO" sz="1600" dirty="0" err="1">
                <a:latin typeface="Arial" panose="020B0604020202020204" pitchFamily="34" charset="0"/>
                <a:cs typeface="Arial" panose="020B0604020202020204" pitchFamily="34" charset="0"/>
              </a:rPr>
              <a:t>Constan</a:t>
            </a:r>
            <a:r>
              <a:rPr lang="ro-RO" altLang="ro-RO" sz="1600" dirty="0" err="1">
                <a:latin typeface="Arial" panose="020B0604020202020204" pitchFamily="34" charset="0"/>
                <a:cs typeface="Arial" panose="020B0604020202020204" pitchFamily="34" charset="0"/>
              </a:rPr>
              <a:t>ţ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a – Constantinople: 12 </a:t>
            </a:r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ore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 (1898)</a:t>
            </a:r>
          </a:p>
          <a:p>
            <a:pPr marL="733407" lvl="2" indent="-285744">
              <a:buFont typeface="Wingdings" panose="05000000000000000000" pitchFamily="2" charset="2"/>
              <a:buChar char="ü"/>
            </a:pPr>
            <a:r>
              <a:rPr lang="ro-RO" altLang="ro-RO" sz="16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Competiţia</a:t>
            </a:r>
            <a:r>
              <a:rPr lang="ro-RO" altLang="ro-RO" sz="1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 ruta prin Serbia </a:t>
            </a:r>
            <a:r>
              <a:rPr lang="ro-RO" altLang="ro-RO" sz="16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câştigată</a:t>
            </a:r>
            <a:endParaRPr lang="ro-RO" altLang="ro-RO" sz="16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None/>
            </a:pPr>
            <a:endParaRPr lang="en-US" altLang="ro-RO" sz="12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en-US" altLang="ro-RO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 </a:t>
            </a:r>
            <a:r>
              <a:rPr lang="en-US" altLang="ro-RO" sz="16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</a:t>
            </a:r>
            <a:r>
              <a:rPr lang="en-US" altLang="ro-RO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ro-RO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TREN DE MARFĂ</a:t>
            </a:r>
            <a:endParaRPr lang="en-US" altLang="ro-RO" sz="16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63" lvl="1" indent="-177796"/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Mărfuri cu valoare ridicată </a:t>
            </a:r>
            <a:r>
              <a:rPr lang="ro-RO" altLang="ro-RO" sz="1600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 coletărie</a:t>
            </a:r>
            <a:endParaRPr lang="en-US" altLang="ro-R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63" lvl="1" indent="-177796"/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19385 </a:t>
            </a:r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buc. î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n 1897</a:t>
            </a:r>
          </a:p>
          <a:p>
            <a:pPr marL="447663" lvl="1" indent="-177796"/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114685 </a:t>
            </a:r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buc.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î</a:t>
            </a:r>
            <a:r>
              <a:rPr lang="en-US" altLang="ro-RO" sz="1600" dirty="0">
                <a:latin typeface="Arial" panose="020B0604020202020204" pitchFamily="34" charset="0"/>
                <a:cs typeface="Arial" panose="020B0604020202020204" pitchFamily="34" charset="0"/>
              </a:rPr>
              <a:t>n 1904</a:t>
            </a:r>
            <a:endParaRPr lang="ro-RO" altLang="ro-R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99C0771-7A93-48CE-929C-8513B9EFA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81" y="4548237"/>
            <a:ext cx="3025775" cy="162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2">
            <a:extLst>
              <a:ext uri="{FF2B5EF4-FFF2-40B4-BE49-F238E27FC236}">
                <a16:creationId xmlns:a16="http://schemas.microsoft.com/office/drawing/2014/main" id="{416140F4-60C0-4F55-81C3-6AE97B4C8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021" y="5412630"/>
            <a:ext cx="15795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o-RO" altLang="ro-RO" sz="1400" b="1" dirty="0">
                <a:cs typeface="Arial" panose="020B0604020202020204" pitchFamily="34" charset="0"/>
              </a:rPr>
              <a:t>Constanta, </a:t>
            </a:r>
            <a:endParaRPr lang="en-US" altLang="ro-RO" sz="1400" b="1" dirty="0">
              <a:cs typeface="Arial" panose="020B0604020202020204" pitchFamily="34" charset="0"/>
            </a:endParaRPr>
          </a:p>
          <a:p>
            <a:pPr eaLnBrk="1" hangingPunct="1"/>
            <a:r>
              <a:rPr lang="ro-RO" altLang="ro-RO" sz="1400" b="1" dirty="0" err="1">
                <a:cs typeface="Arial" panose="020B0604020202020204" pitchFamily="34" charset="0"/>
              </a:rPr>
              <a:t>staţia</a:t>
            </a:r>
            <a:r>
              <a:rPr lang="ro-RO" altLang="ro-RO" sz="1400" b="1" dirty="0">
                <a:cs typeface="Arial" panose="020B0604020202020204" pitchFamily="34" charset="0"/>
              </a:rPr>
              <a:t> portuară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5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5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5" grpId="0" animBg="1" autoUpdateAnimBg="0"/>
      <p:bldP spid="165897" grpId="0" animBg="1" autoUpdateAnimBg="0"/>
      <p:bldP spid="165899" grpId="0" animBg="1" autoUpdateAnimBg="0"/>
      <p:bldP spid="165901" grpId="0" autoUpdateAnimBg="0"/>
      <p:bldP spid="17" grpId="0" autoUpdateAnimBg="0"/>
      <p:bldP spid="18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Rectangle 3">
            <a:extLst>
              <a:ext uri="{FF2B5EF4-FFF2-40B4-BE49-F238E27FC236}">
                <a16:creationId xmlns:a16="http://schemas.microsoft.com/office/drawing/2014/main" id="{CE31FBF7-4AB9-4A60-AA13-0998EAD33F6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7994" y="582063"/>
            <a:ext cx="7142623" cy="602343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60000"/>
              </a:lnSpc>
              <a:buFont typeface="Arial" panose="020B0604020202020204" pitchFamily="34" charset="0"/>
              <a:buNone/>
            </a:pPr>
            <a:endParaRPr lang="en-US" altLang="ro-RO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ro-RO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Fondat în </a:t>
            </a:r>
            <a:r>
              <a:rPr lang="en-US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1895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ro-RO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Parte a Căii Ferate Române</a:t>
            </a:r>
            <a:r>
              <a:rPr lang="en-US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82608" lvl="2" indent="-263519">
              <a:lnSpc>
                <a:spcPct val="100000"/>
              </a:lnSpc>
              <a:spcBef>
                <a:spcPts val="1200"/>
              </a:spcBef>
            </a:pPr>
            <a:r>
              <a:rPr lang="en-US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18 No</a:t>
            </a:r>
            <a:r>
              <a:rPr lang="ro-RO" altLang="ro-RO" sz="2200" dirty="0" err="1">
                <a:latin typeface="Arial" panose="020B0604020202020204" pitchFamily="34" charset="0"/>
                <a:cs typeface="Arial" panose="020B0604020202020204" pitchFamily="34" charset="0"/>
              </a:rPr>
              <a:t>iembrie</a:t>
            </a:r>
            <a:r>
              <a:rPr lang="en-US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 1895 - 1 April</a:t>
            </a:r>
            <a:r>
              <a:rPr lang="ro-RO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US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 1906</a:t>
            </a:r>
            <a:endParaRPr lang="ro-RO" altLang="ro-RO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2608" lvl="2" indent="-263519">
              <a:lnSpc>
                <a:spcPct val="100000"/>
              </a:lnSpc>
              <a:spcBef>
                <a:spcPts val="1200"/>
              </a:spcBef>
            </a:pPr>
            <a:r>
              <a:rPr lang="ro-RO" altLang="ro-RO" sz="2200" dirty="0" err="1">
                <a:latin typeface="Arial" panose="020B0604020202020204" pitchFamily="34" charset="0"/>
                <a:cs typeface="Arial" panose="020B0604020202020204" pitchFamily="34" charset="0"/>
              </a:rPr>
              <a:t>Susţinere</a:t>
            </a:r>
            <a:r>
              <a:rPr lang="ro-RO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politic</a:t>
            </a:r>
            <a:r>
              <a:rPr lang="ro-RO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ă pentru servicii </a:t>
            </a:r>
            <a:r>
              <a:rPr lang="ro-RO" altLang="ro-RO" sz="2200" dirty="0" err="1">
                <a:latin typeface="Arial" panose="020B0604020202020204" pitchFamily="34" charset="0"/>
                <a:cs typeface="Arial" panose="020B0604020202020204" pitchFamily="34" charset="0"/>
              </a:rPr>
              <a:t>multimodale</a:t>
            </a:r>
            <a:r>
              <a:rPr lang="ro-RO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 cu componente feroviare și navale</a:t>
            </a:r>
            <a:endParaRPr lang="en-US" altLang="ro-RO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ro-RO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Nave</a:t>
            </a:r>
            <a:r>
              <a:rPr lang="en-US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82608" lvl="2" indent="-263519">
              <a:lnSpc>
                <a:spcPct val="100000"/>
              </a:lnSpc>
              <a:spcBef>
                <a:spcPts val="1200"/>
              </a:spcBef>
            </a:pPr>
            <a:r>
              <a:rPr lang="en-US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Medea –</a:t>
            </a:r>
            <a:r>
              <a:rPr lang="ro-RO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 mărfuri</a:t>
            </a:r>
            <a:endParaRPr lang="en-US" altLang="ro-RO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2608" lvl="2" indent="-263519">
              <a:lnSpc>
                <a:spcPct val="100000"/>
              </a:lnSpc>
              <a:spcBef>
                <a:spcPts val="1200"/>
              </a:spcBef>
            </a:pPr>
            <a:r>
              <a:rPr lang="en-US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Meteor - </a:t>
            </a:r>
            <a:r>
              <a:rPr lang="ro-RO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călători</a:t>
            </a:r>
            <a:endParaRPr lang="en-US" altLang="ro-RO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2608" lvl="2" indent="-263519">
              <a:lnSpc>
                <a:spcPct val="100000"/>
              </a:lnSpc>
              <a:spcBef>
                <a:spcPts val="1200"/>
              </a:spcBef>
            </a:pPr>
            <a:r>
              <a:rPr lang="en-US" altLang="ro-RO" sz="2200" dirty="0" err="1">
                <a:latin typeface="Arial" panose="020B0604020202020204" pitchFamily="34" charset="0"/>
                <a:cs typeface="Arial" panose="020B0604020202020204" pitchFamily="34" charset="0"/>
              </a:rPr>
              <a:t>Principesa</a:t>
            </a:r>
            <a:r>
              <a:rPr lang="en-US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 Maria – </a:t>
            </a:r>
            <a:r>
              <a:rPr lang="ro-RO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călători </a:t>
            </a:r>
            <a:r>
              <a:rPr lang="ro-RO" altLang="ro-RO" sz="2200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ro-RO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 coletărie</a:t>
            </a:r>
            <a:endParaRPr lang="en-US" altLang="ro-RO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2608" lvl="2" indent="-263519">
              <a:lnSpc>
                <a:spcPct val="100000"/>
              </a:lnSpc>
              <a:spcBef>
                <a:spcPts val="1200"/>
              </a:spcBef>
            </a:pPr>
            <a:r>
              <a:rPr lang="en-US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Carol I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ro-RO" altLang="ro-RO" sz="2200" dirty="0" err="1">
                <a:latin typeface="Arial" panose="020B0604020202020204" pitchFamily="34" charset="0"/>
                <a:cs typeface="Arial" panose="020B0604020202020204" pitchFamily="34" charset="0"/>
              </a:rPr>
              <a:t>Agenţii</a:t>
            </a:r>
            <a:r>
              <a:rPr lang="ro-RO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 în străinătate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ro-RO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Servicii de transport pe Marea Neagră </a:t>
            </a:r>
            <a:r>
              <a:rPr lang="ro-RO" altLang="ro-RO" sz="2200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ro-RO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 Marea Mediterană (</a:t>
            </a:r>
            <a:r>
              <a:rPr lang="en-US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Istanbul – Izmir – </a:t>
            </a:r>
            <a:r>
              <a:rPr lang="ro-RO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Pireu</a:t>
            </a:r>
            <a:r>
              <a:rPr lang="en-US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altLang="ro-RO" sz="2200" dirty="0" err="1">
                <a:latin typeface="Arial" panose="020B0604020202020204" pitchFamily="34" charset="0"/>
                <a:cs typeface="Arial" panose="020B0604020202020204" pitchFamily="34" charset="0"/>
              </a:rPr>
              <a:t>Alexandri</a:t>
            </a:r>
            <a:r>
              <a:rPr lang="ro-RO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altLang="ro-RO" sz="2200" dirty="0" err="1">
                <a:latin typeface="Arial" panose="020B0604020202020204" pitchFamily="34" charset="0"/>
                <a:cs typeface="Arial" panose="020B0604020202020204" pitchFamily="34" charset="0"/>
              </a:rPr>
              <a:t>Haïfa</a:t>
            </a:r>
            <a:r>
              <a:rPr lang="en-US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 – Be</a:t>
            </a:r>
            <a:r>
              <a:rPr lang="ro-RO" altLang="ro-RO" sz="2200" dirty="0" err="1">
                <a:latin typeface="Arial" panose="020B0604020202020204" pitchFamily="34" charset="0"/>
                <a:cs typeface="Arial" panose="020B0604020202020204" pitchFamily="34" charset="0"/>
              </a:rPr>
              <a:t>irut</a:t>
            </a:r>
            <a:r>
              <a:rPr lang="ro-RO" altLang="ro-RO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o-RO" altLang="ro-RO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ro-RO" altLang="ro-RO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Legitimaţii</a:t>
            </a:r>
            <a:r>
              <a:rPr lang="ro-RO" altLang="ro-RO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călătorie valabile în transportul maritim </a:t>
            </a:r>
            <a:r>
              <a:rPr lang="ro-RO" altLang="ro-RO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ro-RO" altLang="ro-RO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transportul feroviar</a:t>
            </a:r>
          </a:p>
        </p:txBody>
      </p:sp>
      <p:graphicFrame>
        <p:nvGraphicFramePr>
          <p:cNvPr id="4098" name="Object 3">
            <a:extLst>
              <a:ext uri="{FF2B5EF4-FFF2-40B4-BE49-F238E27FC236}">
                <a16:creationId xmlns:a16="http://schemas.microsoft.com/office/drawing/2014/main" id="{3EB249D5-F9FB-4653-BCC7-CC26B102B9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649184"/>
              </p:ext>
            </p:extLst>
          </p:nvPr>
        </p:nvGraphicFramePr>
        <p:xfrm>
          <a:off x="7714841" y="457205"/>
          <a:ext cx="2051903" cy="306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9457143" imgH="14104762" progId="">
                  <p:embed/>
                </p:oleObj>
              </mc:Choice>
              <mc:Fallback>
                <p:oleObj name="Photo Editor Photo" r:id="rId2" imgW="9457143" imgH="14104762" progId="">
                  <p:embed/>
                  <p:pic>
                    <p:nvPicPr>
                      <p:cNvPr id="4098" name="Object 3">
                        <a:extLst>
                          <a:ext uri="{FF2B5EF4-FFF2-40B4-BE49-F238E27FC236}">
                            <a16:creationId xmlns:a16="http://schemas.microsoft.com/office/drawing/2014/main" id="{3EB249D5-F9FB-4653-BCC7-CC26B102B9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4841" y="457205"/>
                        <a:ext cx="2051903" cy="306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5" descr="serviciul maritim roman">
            <a:extLst>
              <a:ext uri="{FF2B5EF4-FFF2-40B4-BE49-F238E27FC236}">
                <a16:creationId xmlns:a16="http://schemas.microsoft.com/office/drawing/2014/main" id="{33EAF467-8AD6-4384-8C9F-B5FF68BB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959" y="476255"/>
            <a:ext cx="1943448" cy="295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itle 1">
            <a:extLst>
              <a:ext uri="{FF2B5EF4-FFF2-40B4-BE49-F238E27FC236}">
                <a16:creationId xmlns:a16="http://schemas.microsoft.com/office/drawing/2014/main" id="{6B6C2DF1-46B5-4780-96FD-15938937CBDF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altLang="ro-RO" sz="2000" b="1" i="1" dirty="0">
                <a:solidFill>
                  <a:srgbClr val="FFFF00"/>
                </a:solidFill>
                <a:cs typeface="Arial" panose="020B0604020202020204" pitchFamily="34" charset="0"/>
              </a:rPr>
              <a:t>SERVICIUL MARITIM RO</a:t>
            </a:r>
            <a:r>
              <a:rPr lang="ro-RO" altLang="ro-RO" sz="2000" b="1" i="1" dirty="0">
                <a:solidFill>
                  <a:srgbClr val="FFFF00"/>
                </a:solidFill>
                <a:cs typeface="Arial" panose="020B0604020202020204" pitchFamily="34" charset="0"/>
              </a:rPr>
              <a:t>MÂN</a:t>
            </a:r>
          </a:p>
        </p:txBody>
      </p:sp>
      <p:pic>
        <p:nvPicPr>
          <p:cNvPr id="4103" name="Picture 5">
            <a:extLst>
              <a:ext uri="{FF2B5EF4-FFF2-40B4-BE49-F238E27FC236}">
                <a16:creationId xmlns:a16="http://schemas.microsoft.com/office/drawing/2014/main" id="{AA85E033-76F4-4C1C-A4DB-AFA92161C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4"/>
            <a:ext cx="10668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166B6B5-DEFA-4B5D-B466-C56B273F6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91" y="3557891"/>
            <a:ext cx="4297031" cy="320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4">
            <a:extLst>
              <a:ext uri="{FF2B5EF4-FFF2-40B4-BE49-F238E27FC236}">
                <a16:creationId xmlns:a16="http://schemas.microsoft.com/office/drawing/2014/main" id="{9500CBF6-830F-448F-BB54-E44847D2F0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280453"/>
              </p:ext>
            </p:extLst>
          </p:nvPr>
        </p:nvGraphicFramePr>
        <p:xfrm>
          <a:off x="11575474" y="27389"/>
          <a:ext cx="616527" cy="411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3086531" imgH="2057143" progId="">
                  <p:embed/>
                </p:oleObj>
              </mc:Choice>
              <mc:Fallback>
                <p:oleObj name="Photo Editor Photo" r:id="rId7" imgW="3086531" imgH="2057143" progId="">
                  <p:embed/>
                  <p:pic>
                    <p:nvPicPr>
                      <p:cNvPr id="4099" name="Object 4">
                        <a:extLst>
                          <a:ext uri="{FF2B5EF4-FFF2-40B4-BE49-F238E27FC236}">
                            <a16:creationId xmlns:a16="http://schemas.microsoft.com/office/drawing/2014/main" id="{2D13B737-4172-4482-BA5B-71E4E4F03B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5474" y="27389"/>
                        <a:ext cx="616527" cy="411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tăText 5">
            <a:extLst>
              <a:ext uri="{FF2B5EF4-FFF2-40B4-BE49-F238E27FC236}">
                <a16:creationId xmlns:a16="http://schemas.microsoft.com/office/drawing/2014/main" id="{73974C46-19C6-4F38-A3D1-C25B7B6CAD31}"/>
              </a:ext>
            </a:extLst>
          </p:cNvPr>
          <p:cNvSpPr txBox="1"/>
          <p:nvPr/>
        </p:nvSpPr>
        <p:spPr>
          <a:xfrm>
            <a:off x="2554514" y="679353"/>
            <a:ext cx="950225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Engelbrechten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hanoveran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dintr-o familie apropiata de curtea Regelui Gheorghe, mi se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mult englez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decat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german. Cu o companie engleza a petrecut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cativa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ani din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tineretile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lui In Asia Mica. Tot cu englezii a venit In Dobrogea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 construirea liniei Constanta-Cernavoda.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 construirea liniei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Giurgiu a trecut apoi In tara, unde a si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ramas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Astfel - cred eu - a ajuns sa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priveasca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toate lucrurile din punctul de vedere al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Intregii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omeniri, ceea ce pe mine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Incanta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300" dirty="0">
              <a:solidFill>
                <a:srgbClr val="5544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br>
              <a:rPr lang="ro-RO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Inca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orele de visare, pe care Eminescu si eu le petreceam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cafele si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fumand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tigari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pierdeam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amandoi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gandul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poporul roman are marea menire de a face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legatura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Intre Apus si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Rasarit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cum fenicienii o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faceau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odinioara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Intre Egipt si Mesopotamia.</a:t>
            </a:r>
            <a:endParaRPr lang="en-US" sz="1300" b="1" dirty="0">
              <a:solidFill>
                <a:srgbClr val="5544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br>
              <a:rPr lang="ro-RO" sz="1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 i-am spus aceasta batranului, el a zambit, s-a dus la un sertar din biblioteca lui si mi-a scos un mare teanc de tiparituri.</a:t>
            </a:r>
          </a:p>
          <a:p>
            <a:pPr algn="just"/>
            <a:br>
              <a:rPr lang="ro-RO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Calea ferata Constanta-Cernavoda 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fost construita anume In vederea acestui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gand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mi-a zis el. Si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iata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datele statistice de care m-am folosit ca sa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Induplec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guvernul din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 pe cel din Berlin a stabili, In lupta cu Austria, trenul Hamburg-Berlin-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-Constanta si a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Infiinta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serviciu maritim roman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care sa duca posta si calatori mai departe, pana la Port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Said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 Alexandria. Am muncit din greu ani de zile de-a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randul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sa adun si sa grupez datele acestea, din care se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Invedereaza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cat se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castiga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timp si bani, daca drumul nu se face pe la Brindisi, nici pe la Salonic, ci pe la Constanta.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Plecand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Liverpool, Anglia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castiga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 ea, pierde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 In transporturile ei maritime si In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comertul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 Indiile. Pierde si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Franta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precum si Italia si de aceea se vor opune si ele. In zadar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caci mai puternice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decat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toate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Imparatiile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sunt interesele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comertului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universal si Anglia va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 ea ce-au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patit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fenicienii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 s-a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Intemeiat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Cartagina, ce-au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patit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cartaginenii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 Roma a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Inceput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sa-si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Intemeieze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puterea, ce-a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patit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Egiptul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 Asia Mica a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cazut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stapanirea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romana, ce-au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patit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arabii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venetienii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 genovezii au umplut Mediterana cu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corabiile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lor, ce-au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patit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acestea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 a fost descoperita America si ce-a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patit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puternica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Spanie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 Anglia a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Inceput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Intemeieze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colonii mai apropiate de Europa In America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Comertul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universal are rosturile lui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neatarnatoare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combinatiile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omenesti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 mai scurt drum Intre Anglia si India azi,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avem cai ferate, telegraf si telefon, trece prin Constanta, de acolo la Sinope, de la Sinope pe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raul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Kisilrmac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deal si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Inainte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peste Bagdad. Are sa fie! - urma el -si daca romanii nu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Inteleg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aceasta, o vor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Intelege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altii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care-si vor aduce aici priceperea si capitalurile ca s-o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faca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iar romanii vor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ramane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fel de felahi: boieri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Infometati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care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traiesc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mila celor vrednici, si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tarani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 mor de foame,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hranind</a:t>
            </a:r>
            <a:r>
              <a:rPr lang="ro-RO" sz="1300" b="1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sudoarea fetei lor pe cei ce nu sunt In stare sa </a:t>
            </a:r>
            <a:r>
              <a:rPr lang="ro-RO" sz="1300" b="1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munceasca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.“</a:t>
            </a:r>
            <a:endParaRPr lang="en-US" sz="1300" dirty="0">
              <a:solidFill>
                <a:srgbClr val="5544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br>
              <a:rPr lang="ro-RO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Acesta era punctul de plecare al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discutiilor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care am petrecut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atatea</a:t>
            </a:r>
            <a:r>
              <a:rPr lang="ro-RO" sz="13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ore </a:t>
            </a:r>
            <a:r>
              <a:rPr lang="ro-RO" sz="1300" dirty="0" err="1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placute</a:t>
            </a:r>
            <a:r>
              <a:rPr lang="ro-RO" sz="14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solidFill>
                  <a:srgbClr val="554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o-R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EFF0A4-139A-4031-9F51-B08E68C23F2A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ts val="600"/>
              </a:spcBef>
            </a:pPr>
            <a:r>
              <a:rPr lang="en-US" altLang="ro-RO" sz="2000" b="1" i="1" dirty="0">
                <a:solidFill>
                  <a:srgbClr val="FFFF00"/>
                </a:solidFill>
                <a:cs typeface="Arial" panose="020B0604020202020204" pitchFamily="34" charset="0"/>
              </a:rPr>
              <a:t>VIZIUNE DESPRE TRANSPORTUL MULTIMODAL</a:t>
            </a:r>
            <a:endParaRPr lang="ro-RO" altLang="ro-RO" sz="2000" b="1" i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01F0454-6807-4980-9744-594D1C852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11" y="540554"/>
            <a:ext cx="1698623" cy="247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tăText 9">
            <a:extLst>
              <a:ext uri="{FF2B5EF4-FFF2-40B4-BE49-F238E27FC236}">
                <a16:creationId xmlns:a16="http://schemas.microsoft.com/office/drawing/2014/main" id="{B8D6D8E4-B6BB-4FB1-897C-363DED381D09}"/>
              </a:ext>
            </a:extLst>
          </p:cNvPr>
          <p:cNvSpPr txBox="1"/>
          <p:nvPr/>
        </p:nvSpPr>
        <p:spPr>
          <a:xfrm>
            <a:off x="135232" y="3095399"/>
            <a:ext cx="26369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665544"/>
                </a:solidFill>
                <a:latin typeface="Lucida Sans Unicode" panose="020B0602030504020204" pitchFamily="34" charset="0"/>
              </a:rPr>
              <a:t>I</a:t>
            </a:r>
            <a:r>
              <a:rPr lang="ro-RO" b="1" dirty="0">
                <a:solidFill>
                  <a:srgbClr val="665544"/>
                </a:solidFill>
                <a:latin typeface="Lucida Sans Unicode" panose="020B0602030504020204" pitchFamily="34" charset="0"/>
              </a:rPr>
              <a:t>OAN SLAVICI</a:t>
            </a:r>
            <a:endParaRPr lang="en-US" b="1" dirty="0">
              <a:solidFill>
                <a:srgbClr val="665544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16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Extras din </a:t>
            </a:r>
            <a:endParaRPr lang="ro-RO" sz="1600" b="1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o-RO" sz="16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INCHISORILE MELE</a:t>
            </a:r>
            <a:r>
              <a:rPr lang="en-US" sz="1600" b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1600" dirty="0" err="1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 err="1">
                <a:solidFill>
                  <a:srgbClr val="6655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ditura</a:t>
            </a:r>
            <a:r>
              <a:rPr lang="en-US" sz="1600" dirty="0">
                <a:solidFill>
                  <a:srgbClr val="6655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Hoffman</a:t>
            </a:r>
            <a:endParaRPr lang="ro-RO" sz="1600" dirty="0">
              <a:solidFill>
                <a:srgbClr val="6655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Inchisorile mele - Ioan Slavici">
            <a:extLst>
              <a:ext uri="{FF2B5EF4-FFF2-40B4-BE49-F238E27FC236}">
                <a16:creationId xmlns:a16="http://schemas.microsoft.com/office/drawing/2014/main" id="{6E4E687C-5D39-4D97-AFE1-91E90699C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73" y="4325160"/>
            <a:ext cx="1589202" cy="238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F7FB6314-8055-454C-8269-BEBE64F66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49742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1434</TotalTime>
  <Words>5063</Words>
  <Application>Microsoft Office PowerPoint</Application>
  <PresentationFormat>Widescreen</PresentationFormat>
  <Paragraphs>859</Paragraphs>
  <Slides>35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Lucida Sans Unicode</vt:lpstr>
      <vt:lpstr>Times New Roman</vt:lpstr>
      <vt:lpstr>Wingdings</vt:lpstr>
      <vt:lpstr>Temă Office</vt:lpstr>
      <vt:lpstr>Chart</vt:lpstr>
      <vt:lpstr>Bitmap Image</vt:lpstr>
      <vt:lpstr>Photo Editor Photo</vt:lpstr>
      <vt:lpstr>MSPhotoEd.3</vt:lpstr>
      <vt:lpstr>CorelDRAW</vt:lpstr>
      <vt:lpstr>QUO VADIS  TRANSPORTURILE MULTIMODALE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MULTIMODALITATEA ÎN PERIOADA CONTEMPORANĂ</vt:lpstr>
      <vt:lpstr>MULTIMODALITATEA ÎN PERIOADA CONTEMPORANĂ</vt:lpstr>
      <vt:lpstr>PowerPoint Presentation</vt:lpstr>
      <vt:lpstr>REGLEMENTĂRI ÎN PERIOADA 1958 - 1989</vt:lpstr>
      <vt:lpstr>CUNOȘTINȚE DESPRE TRANSPORTURI COMBINATE ÎN PERIOADA 1960 - 1989</vt:lpstr>
      <vt:lpstr>TRANSPORTUL COMBINAT NEÎNSOȚIT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Concluzii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MULTIMODALITATEA ÎN ROMÂNIA ÎN TRECUT ȘI PREZENT</dc:title>
  <dc:creator>Mugurel TĂNĂSUICĂ (84703)</dc:creator>
  <cp:lastModifiedBy>Mugurel TĂNĂSUICĂ (84703)</cp:lastModifiedBy>
  <cp:revision>126</cp:revision>
  <dcterms:created xsi:type="dcterms:W3CDTF">2021-05-16T15:03:58Z</dcterms:created>
  <dcterms:modified xsi:type="dcterms:W3CDTF">2021-05-19T06:24:31Z</dcterms:modified>
</cp:coreProperties>
</file>