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_rels/slide26.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media/image1.jpeg" ContentType="image/jpeg"/>
  <Override PartName="/ppt/media/image3.png" ContentType="image/png"/>
  <Override PartName="/ppt/media/image2.jpeg" ContentType="image/jpeg"/>
  <Override PartName="/ppt/media/image8.png" ContentType="image/png"/>
  <Override PartName="/ppt/media/image4.jpeg" ContentType="image/jpeg"/>
  <Override PartName="/ppt/media/image11.png" ContentType="image/png"/>
  <Override PartName="/ppt/media/image5.jpeg" ContentType="image/jpeg"/>
  <Override PartName="/ppt/media/image7.png" ContentType="image/png"/>
  <Override PartName="/ppt/media/image6.jpeg" ContentType="image/jpeg"/>
  <Override PartName="/ppt/media/image9.png" ContentType="image/png"/>
  <Override PartName="/ppt/media/image10.jpeg" ContentType="image/jpeg"/>
  <Override PartName="/ppt/media/image12.jpeg" ContentType="image/jpeg"/>
  <Override PartName="/ppt/media/image13.jpeg" ContentType="image/jpeg"/>
  <Override PartName="/ppt/media/image19.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jpeg" ContentType="image/jpeg"/>
  <Override PartName="/ppt/media/image20.jpeg" ContentType="image/jpeg"/>
  <Override PartName="/ppt/media/image2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i="1" lang="en-US" sz="2400" spc="-1" strike="noStrike">
                <a:solidFill>
                  <a:srgbClr val="595959"/>
                </a:solidFill>
                <a:latin typeface="Calibri Light"/>
              </a:defRPr>
            </a:pPr>
            <a:r>
              <a:rPr b="0" i="1" lang="en-US" sz="2400" spc="-1" strike="noStrike">
                <a:solidFill>
                  <a:srgbClr val="595959"/>
                </a:solidFill>
                <a:latin typeface="Calibri Light"/>
              </a:rPr>
              <a:t>Viteza comerciala a trenurilor, respectiv a marfii </a:t>
            </a:r>
          </a:p>
        </c:rich>
      </c:tx>
      <c:overlay val="0"/>
      <c:spPr>
        <a:noFill/>
        <a:ln>
          <a:noFill/>
        </a:ln>
      </c:spPr>
    </c:title>
    <c:autoTitleDeleted val="0"/>
    <c:plotArea>
      <c:layout>
        <c:manualLayout>
          <c:layoutTarget val="inner"/>
          <c:xMode val="edge"/>
          <c:yMode val="edge"/>
          <c:x val="0.0769747334844288"/>
          <c:y val="0.151149810225497"/>
          <c:w val="0.899017879627298"/>
          <c:h val="0.669941207114683"/>
        </c:manualLayout>
      </c:layout>
      <c:barChart>
        <c:barDir val="col"/>
        <c:grouping val="clustered"/>
        <c:varyColors val="0"/>
        <c:ser>
          <c:idx val="0"/>
          <c:order val="0"/>
          <c:tx>
            <c:strRef>
              <c:f>label 0</c:f>
              <c:strCache>
                <c:ptCount val="1"/>
                <c:pt idx="0">
                  <c:v>Viteza comerciala trenuri</c:v>
                </c:pt>
              </c:strCache>
            </c:strRef>
          </c:tx>
          <c:spPr>
            <a:gradFill>
              <a:gsLst>
                <a:gs pos="0">
                  <a:srgbClr val="60b8ca"/>
                </a:gs>
                <a:gs pos="100000">
                  <a:srgbClr val="4fb3c7"/>
                </a:gs>
              </a:gsLst>
              <a:lin ang="2700000"/>
            </a:gradFill>
            <a:ln w="9360">
              <a:solidFill>
                <a:srgbClr val="0070c0"/>
              </a:solidFill>
              <a:round/>
            </a:ln>
          </c:spPr>
          <c:invertIfNegative val="0"/>
          <c:dLbls>
            <c:numFmt formatCode="0.00" sourceLinked="0"/>
            <c:txPr>
              <a:bodyPr/>
              <a:lstStyle/>
              <a:p>
                <a:pPr>
                  <a:defRPr b="1" sz="1400" spc="-1" strike="noStrike">
                    <a:solidFill>
                      <a:srgbClr val="404040"/>
                    </a:solidFill>
                    <a:latin typeface="Calibri Light"/>
                  </a:defRPr>
                </a:pPr>
              </a:p>
            </c:txPr>
            <c:dLblPos val="inEnd"/>
            <c:showLegendKey val="0"/>
            <c:showVal val="1"/>
            <c:showCatName val="0"/>
            <c:showSerName val="0"/>
            <c:showPercent val="0"/>
            <c:separator>; </c:separator>
            <c:showLeaderLines val="0"/>
          </c:dLbls>
          <c:cat>
            <c:strRef>
              <c:f>categories</c:f>
              <c:strCache>
                <c:ptCount val="8"/>
                <c:pt idx="0">
                  <c:v>2011</c:v>
                </c:pt>
                <c:pt idx="1">
                  <c:v>2012</c:v>
                </c:pt>
                <c:pt idx="2">
                  <c:v>2013</c:v>
                </c:pt>
                <c:pt idx="3">
                  <c:v>2014</c:v>
                </c:pt>
                <c:pt idx="4">
                  <c:v>2015</c:v>
                </c:pt>
                <c:pt idx="5">
                  <c:v>2016</c:v>
                </c:pt>
                <c:pt idx="6">
                  <c:v>2017</c:v>
                </c:pt>
                <c:pt idx="7">
                  <c:v>2018</c:v>
                </c:pt>
              </c:strCache>
            </c:strRef>
          </c:cat>
          <c:val>
            <c:numRef>
              <c:f>0</c:f>
              <c:numCache>
                <c:formatCode>General</c:formatCode>
                <c:ptCount val="8"/>
                <c:pt idx="0">
                  <c:v>20.78</c:v>
                </c:pt>
                <c:pt idx="1">
                  <c:v>20.55</c:v>
                </c:pt>
                <c:pt idx="2">
                  <c:v>19.82</c:v>
                </c:pt>
                <c:pt idx="3">
                  <c:v>18.85</c:v>
                </c:pt>
                <c:pt idx="4">
                  <c:v>17.8</c:v>
                </c:pt>
                <c:pt idx="5">
                  <c:v>15.88</c:v>
                </c:pt>
                <c:pt idx="6">
                  <c:v>15.45</c:v>
                </c:pt>
                <c:pt idx="7">
                  <c:v>15.99</c:v>
                </c:pt>
              </c:numCache>
            </c:numRef>
          </c:val>
        </c:ser>
        <c:ser>
          <c:idx val="1"/>
          <c:order val="1"/>
          <c:tx>
            <c:strRef>
              <c:f>label 1</c:f>
              <c:strCache>
                <c:ptCount val="1"/>
                <c:pt idx="0">
                  <c:v>Viteza comerciala marfa</c:v>
                </c:pt>
              </c:strCache>
            </c:strRef>
          </c:tx>
          <c:spPr>
            <a:solidFill>
              <a:srgbClr val="00b050"/>
            </a:solidFill>
            <a:ln>
              <a:noFill/>
            </a:ln>
          </c:spPr>
          <c:invertIfNegative val="0"/>
          <c:dLbls>
            <c:numFmt formatCode="0.00" sourceLinked="0"/>
            <c:txPr>
              <a:bodyPr/>
              <a:lstStyle/>
              <a:p>
                <a:pPr>
                  <a:defRPr b="1" sz="1400" spc="-1" strike="noStrike">
                    <a:solidFill>
                      <a:srgbClr val="404040"/>
                    </a:solidFill>
                    <a:latin typeface="Calibri Light"/>
                  </a:defRPr>
                </a:pPr>
              </a:p>
            </c:txPr>
            <c:dLblPos val="inEnd"/>
            <c:showLegendKey val="0"/>
            <c:showVal val="1"/>
            <c:showCatName val="0"/>
            <c:showSerName val="0"/>
            <c:showPercent val="0"/>
            <c:separator>; </c:separator>
            <c:showLeaderLines val="0"/>
          </c:dLbls>
          <c:cat>
            <c:strRef>
              <c:f>categories</c:f>
              <c:strCache>
                <c:ptCount val="8"/>
                <c:pt idx="0">
                  <c:v>2011</c:v>
                </c:pt>
                <c:pt idx="1">
                  <c:v>2012</c:v>
                </c:pt>
                <c:pt idx="2">
                  <c:v>2013</c:v>
                </c:pt>
                <c:pt idx="3">
                  <c:v>2014</c:v>
                </c:pt>
                <c:pt idx="4">
                  <c:v>2015</c:v>
                </c:pt>
                <c:pt idx="5">
                  <c:v>2016</c:v>
                </c:pt>
                <c:pt idx="6">
                  <c:v>2017</c:v>
                </c:pt>
                <c:pt idx="7">
                  <c:v>2018</c:v>
                </c:pt>
              </c:strCache>
            </c:strRef>
          </c:cat>
          <c:val>
            <c:numRef>
              <c:f>1</c:f>
              <c:numCache>
                <c:formatCode>General</c:formatCode>
                <c:ptCount val="8"/>
                <c:pt idx="0">
                  <c:v>9.1323866829836</c:v>
                </c:pt>
                <c:pt idx="1">
                  <c:v>9.4474208638334</c:v>
                </c:pt>
                <c:pt idx="2">
                  <c:v>9.7321607120703</c:v>
                </c:pt>
                <c:pt idx="3">
                  <c:v>9.2296802329796</c:v>
                </c:pt>
                <c:pt idx="4">
                  <c:v>7.6476445155418</c:v>
                </c:pt>
                <c:pt idx="5">
                  <c:v>6.6793600543989</c:v>
                </c:pt>
                <c:pt idx="6">
                  <c:v>6.2302544729242</c:v>
                </c:pt>
                <c:pt idx="7">
                  <c:v>6.6728545136978</c:v>
                </c:pt>
              </c:numCache>
            </c:numRef>
          </c:val>
        </c:ser>
        <c:gapWidth val="100"/>
        <c:overlap val="-24"/>
        <c:axId val="80234364"/>
        <c:axId val="85933906"/>
      </c:barChart>
      <c:catAx>
        <c:axId val="80234364"/>
        <c:scaling>
          <c:orientation val="minMax"/>
        </c:scaling>
        <c:delete val="0"/>
        <c:axPos val="b"/>
        <c:numFmt formatCode="[$-409]mm/dd/yyyy" sourceLinked="1"/>
        <c:majorTickMark val="none"/>
        <c:minorTickMark val="none"/>
        <c:tickLblPos val="nextTo"/>
        <c:spPr>
          <a:ln w="12600">
            <a:solidFill>
              <a:srgbClr val="d9d9d9"/>
            </a:solidFill>
            <a:round/>
          </a:ln>
        </c:spPr>
        <c:txPr>
          <a:bodyPr/>
          <a:lstStyle/>
          <a:p>
            <a:pPr>
              <a:defRPr b="0" sz="1400" spc="-1" strike="noStrike">
                <a:solidFill>
                  <a:srgbClr val="595959"/>
                </a:solidFill>
                <a:latin typeface="Calibri Light"/>
              </a:defRPr>
            </a:pPr>
          </a:p>
        </c:txPr>
        <c:crossAx val="85933906"/>
        <c:crosses val="autoZero"/>
        <c:auto val="1"/>
        <c:lblAlgn val="ctr"/>
        <c:lblOffset val="100"/>
        <c:noMultiLvlLbl val="0"/>
      </c:catAx>
      <c:valAx>
        <c:axId val="85933906"/>
        <c:scaling>
          <c:orientation val="minMax"/>
        </c:scaling>
        <c:delete val="0"/>
        <c:axPos val="l"/>
        <c:majorGridlines>
          <c:spPr>
            <a:ln w="9360">
              <a:solidFill>
                <a:srgbClr val="d9d9d9"/>
              </a:solidFill>
              <a:round/>
            </a:ln>
          </c:spPr>
        </c:majorGridlines>
        <c:numFmt formatCode="0.00" sourceLinked="0"/>
        <c:majorTickMark val="none"/>
        <c:minorTickMark val="none"/>
        <c:tickLblPos val="nextTo"/>
        <c:spPr>
          <a:ln w="9360">
            <a:noFill/>
          </a:ln>
        </c:spPr>
        <c:txPr>
          <a:bodyPr/>
          <a:lstStyle/>
          <a:p>
            <a:pPr>
              <a:defRPr b="0" sz="1400" spc="-1" strike="noStrike">
                <a:solidFill>
                  <a:srgbClr val="595959"/>
                </a:solidFill>
                <a:latin typeface="Calibri Light"/>
              </a:defRPr>
            </a:pPr>
          </a:p>
        </c:txPr>
        <c:crossAx val="80234364"/>
        <c:crosses val="autoZero"/>
        <c:crossBetween val="between"/>
      </c:valAx>
      <c:spPr>
        <a:noFill/>
        <a:ln>
          <a:noFill/>
        </a:ln>
      </c:spPr>
    </c:plotArea>
    <c:legend>
      <c:legendPos val="b"/>
      <c:overlay val="0"/>
      <c:spPr>
        <a:noFill/>
        <a:ln>
          <a:noFill/>
        </a:ln>
      </c:spPr>
      <c:txPr>
        <a:bodyPr/>
        <a:lstStyle/>
        <a:p>
          <a:pPr>
            <a:defRPr b="0" sz="1800" spc="-1" strike="noStrike">
              <a:solidFill>
                <a:srgbClr val="595959"/>
              </a:solidFill>
              <a:latin typeface="Calibri Light"/>
            </a:defRPr>
          </a:pPr>
        </a:p>
      </c:txPr>
    </c:legend>
    <c:plotVisOnly val="1"/>
    <c:dispBlanksAs val="gap"/>
  </c:chart>
  <c:spPr>
    <a:noFill/>
    <a:ln w="9360">
      <a:noFill/>
    </a:ln>
  </c:spPr>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i="1" lang="ro-RO" sz="2000" spc="-1" strike="noStrike">
                <a:solidFill>
                  <a:srgbClr val="595959"/>
                </a:solidFill>
                <a:latin typeface="Calibri Light"/>
              </a:defRPr>
            </a:pPr>
            <a:r>
              <a:rPr b="1" i="1" lang="ro-RO" sz="2000" spc="-1" strike="noStrike">
                <a:solidFill>
                  <a:srgbClr val="595959"/>
                </a:solidFill>
                <a:latin typeface="Calibri Light"/>
              </a:rPr>
              <a:t>Viteza comerciala a marfii cu vagoane izolate [km/h] in functie de numarul de prelucrari in parcurs in anul 2004 </a:t>
            </a:r>
          </a:p>
        </c:rich>
      </c:tx>
      <c:overlay val="0"/>
      <c:spPr>
        <a:noFill/>
        <a:ln>
          <a:noFill/>
        </a:ln>
      </c:spPr>
    </c:title>
    <c:autoTitleDeleted val="0"/>
    <c:plotArea>
      <c:barChart>
        <c:barDir val="col"/>
        <c:grouping val="clustered"/>
        <c:varyColors val="0"/>
        <c:ser>
          <c:idx val="0"/>
          <c:order val="0"/>
          <c:tx>
            <c:strRef>
              <c:f>label 0</c:f>
              <c:strCache>
                <c:ptCount val="1"/>
                <c:pt idx="0">
                  <c:v>Viteza comerciala a marfii (exped.- sosire) 2004 [km/h]</c:v>
                </c:pt>
              </c:strCache>
            </c:strRef>
          </c:tx>
          <c:spPr>
            <a:gradFill>
              <a:gsLst>
                <a:gs pos="0">
                  <a:srgbClr val="50b4c8"/>
                </a:gs>
                <a:gs pos="100000">
                  <a:srgbClr val="389fb3"/>
                </a:gs>
              </a:gsLst>
              <a:lin ang="5400000"/>
            </a:gradFill>
            <a:ln>
              <a:noFill/>
            </a:ln>
          </c:spPr>
          <c:invertIfNegative val="0"/>
          <c:dPt>
            <c:idx val="0"/>
            <c:invertIfNegative val="0"/>
            <c:spPr>
              <a:solidFill>
                <a:srgbClr val="00b050"/>
              </a:solidFill>
              <a:ln>
                <a:noFill/>
              </a:ln>
            </c:spPr>
          </c:dPt>
          <c:dPt>
            <c:idx val="1"/>
            <c:invertIfNegative val="0"/>
            <c:spPr>
              <a:solidFill>
                <a:srgbClr val="00b050"/>
              </a:solidFill>
              <a:ln>
                <a:noFill/>
              </a:ln>
            </c:spPr>
          </c:dPt>
          <c:dPt>
            <c:idx val="2"/>
            <c:invertIfNegative val="0"/>
            <c:spPr>
              <a:solidFill>
                <a:srgbClr val="00b050"/>
              </a:solidFill>
              <a:ln>
                <a:noFill/>
              </a:ln>
            </c:spPr>
          </c:dPt>
          <c:dLbls>
            <c:numFmt formatCode="General" sourceLinked="0"/>
            <c:dLbl>
              <c:idx val="0"/>
              <c:numFmt formatCode="General" sourceLinked="0"/>
              <c:txPr>
                <a:bodyPr/>
                <a:lstStyle/>
                <a:p>
                  <a:pPr>
                    <a:defRPr b="1" sz="3200" spc="-1" strike="noStrike">
                      <a:solidFill>
                        <a:srgbClr val="ffffff"/>
                      </a:solidFill>
                      <a:latin typeface="Calibri Light"/>
                    </a:defRPr>
                  </a:pPr>
                </a:p>
              </c:txPr>
              <c:dLblPos val="inEnd"/>
              <c:showLegendKey val="0"/>
              <c:showVal val="1"/>
              <c:showCatName val="0"/>
              <c:showSerName val="0"/>
              <c:showPercent val="0"/>
              <c:separator>; </c:separator>
            </c:dLbl>
            <c:dLbl>
              <c:idx val="1"/>
              <c:numFmt formatCode="General" sourceLinked="0"/>
              <c:txPr>
                <a:bodyPr/>
                <a:lstStyle/>
                <a:p>
                  <a:pPr>
                    <a:defRPr b="1" sz="3200" spc="-1" strike="noStrike">
                      <a:solidFill>
                        <a:srgbClr val="ffffff"/>
                      </a:solidFill>
                      <a:latin typeface="Calibri Light"/>
                    </a:defRPr>
                  </a:pPr>
                </a:p>
              </c:txPr>
              <c:dLblPos val="inEnd"/>
              <c:showLegendKey val="0"/>
              <c:showVal val="1"/>
              <c:showCatName val="0"/>
              <c:showSerName val="0"/>
              <c:showPercent val="0"/>
              <c:separator>; </c:separator>
            </c:dLbl>
            <c:dLbl>
              <c:idx val="2"/>
              <c:numFmt formatCode="General" sourceLinked="0"/>
              <c:txPr>
                <a:bodyPr/>
                <a:lstStyle/>
                <a:p>
                  <a:pPr>
                    <a:defRPr b="1" sz="3200" spc="-1" strike="noStrike">
                      <a:solidFill>
                        <a:srgbClr val="ffffff"/>
                      </a:solidFill>
                      <a:latin typeface="Calibri Light"/>
                    </a:defRPr>
                  </a:pPr>
                </a:p>
              </c:txPr>
              <c:dLblPos val="inEnd"/>
              <c:showLegendKey val="0"/>
              <c:showVal val="1"/>
              <c:showCatName val="0"/>
              <c:showSerName val="0"/>
              <c:showPercent val="0"/>
              <c:separator>; </c:separator>
            </c:dLbl>
            <c:txPr>
              <a:bodyPr/>
              <a:lstStyle/>
              <a:p>
                <a:pPr>
                  <a:defRPr b="1" sz="3200" spc="-1" strike="noStrike">
                    <a:solidFill>
                      <a:srgbClr val="ffffff"/>
                    </a:solidFill>
                    <a:latin typeface="Calibri Light"/>
                  </a:defRPr>
                </a:pPr>
              </a:p>
            </c:txPr>
            <c:dLblPos val="inEnd"/>
            <c:showLegendKey val="0"/>
            <c:showVal val="1"/>
            <c:showCatName val="0"/>
            <c:showSerName val="0"/>
            <c:showPercent val="0"/>
            <c:separator>; </c:separator>
            <c:showLeaderLines val="0"/>
          </c:dLbls>
          <c:cat>
            <c:strRef>
              <c:f>categories</c:f>
              <c:strCache>
                <c:ptCount val="3"/>
                <c:pt idx="0">
                  <c:v>2</c:v>
                </c:pt>
                <c:pt idx="1">
                  <c:v>3</c:v>
                </c:pt>
                <c:pt idx="2">
                  <c:v>4</c:v>
                </c:pt>
              </c:strCache>
            </c:strRef>
          </c:cat>
          <c:val>
            <c:numRef>
              <c:f>0</c:f>
              <c:numCache>
                <c:formatCode>General</c:formatCode>
                <c:ptCount val="3"/>
                <c:pt idx="0">
                  <c:v>5.61</c:v>
                </c:pt>
                <c:pt idx="1">
                  <c:v>4.84</c:v>
                </c:pt>
                <c:pt idx="2">
                  <c:v>4.01</c:v>
                </c:pt>
              </c:numCache>
            </c:numRef>
          </c:val>
        </c:ser>
        <c:gapWidth val="41"/>
        <c:overlap val="0"/>
        <c:axId val="38486556"/>
        <c:axId val="82765071"/>
      </c:barChart>
      <c:catAx>
        <c:axId val="38486556"/>
        <c:scaling>
          <c:orientation val="minMax"/>
        </c:scaling>
        <c:delete val="0"/>
        <c:axPos val="b"/>
        <c:numFmt formatCode="[$-409]mm/dd/yyyy" sourceLinked="1"/>
        <c:majorTickMark val="none"/>
        <c:minorTickMark val="none"/>
        <c:tickLblPos val="nextTo"/>
        <c:spPr>
          <a:ln w="9360">
            <a:noFill/>
          </a:ln>
        </c:spPr>
        <c:txPr>
          <a:bodyPr/>
          <a:lstStyle/>
          <a:p>
            <a:pPr>
              <a:defRPr b="1" sz="2400" spc="-1" strike="noStrike">
                <a:solidFill>
                  <a:srgbClr val="595959"/>
                </a:solidFill>
                <a:latin typeface="Calibri Light"/>
              </a:defRPr>
            </a:pPr>
          </a:p>
        </c:txPr>
        <c:crossAx val="82765071"/>
        <c:crosses val="autoZero"/>
        <c:auto val="1"/>
        <c:lblAlgn val="ctr"/>
        <c:lblOffset val="100"/>
        <c:noMultiLvlLbl val="0"/>
      </c:catAx>
      <c:valAx>
        <c:axId val="82765071"/>
        <c:scaling>
          <c:orientation val="minMax"/>
        </c:scaling>
        <c:delete val="1"/>
        <c:axPos val="l"/>
        <c:numFmt formatCode="General" sourceLinked="0"/>
        <c:majorTickMark val="none"/>
        <c:minorTickMark val="none"/>
        <c:tickLblPos val="nextTo"/>
        <c:spPr>
          <a:ln w="9360">
            <a:solidFill>
              <a:srgbClr val="8b8b8b"/>
            </a:solidFill>
            <a:round/>
          </a:ln>
        </c:spPr>
        <c:txPr>
          <a:bodyPr/>
          <a:lstStyle/>
          <a:p>
            <a:pPr>
              <a:defRPr b="0" sz="1000" spc="-1" strike="noStrike">
                <a:solidFill>
                  <a:srgbClr val="000000"/>
                </a:solidFill>
                <a:latin typeface="Calibri Light"/>
              </a:defRPr>
            </a:pPr>
          </a:p>
        </c:txPr>
        <c:crossAx val="38486556"/>
        <c:crossBetween val="between"/>
      </c:valAx>
      <c:spPr>
        <a:noFill/>
        <a:ln>
          <a:noFill/>
        </a:ln>
      </c:spPr>
    </c:plotArea>
    <c:plotVisOnly val="1"/>
    <c:dispBlanksAs val="gap"/>
  </c:chart>
  <c:spPr>
    <a:gradFill>
      <a:gsLst>
        <a:gs pos="0">
          <a:srgbClr val="ffffff"/>
        </a:gs>
        <a:gs pos="100000">
          <a:srgbClr val="d9d9d9"/>
        </a:gs>
      </a:gsLst>
      <a:lin ang="5400000"/>
    </a:gradFill>
    <a:ln w="9360">
      <a:solidFill>
        <a:srgbClr val="d9d9d9"/>
      </a:solidFill>
      <a:round/>
    </a:ln>
  </c:spPr>
</c:chartSpace>
</file>

<file path=ppt/charts/chart3.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sz="1800" spc="-1" strike="noStrike">
                <a:solidFill>
                  <a:srgbClr val="404040"/>
                </a:solidFill>
                <a:latin typeface="Calibri Light"/>
              </a:defRPr>
            </a:pPr>
            <a:r>
              <a:rPr b="1" sz="1800" spc="-1" strike="noStrike">
                <a:solidFill>
                  <a:srgbClr val="404040"/>
                </a:solidFill>
                <a:latin typeface="Calibri Light"/>
              </a:rPr>
              <a:t>Distanta parcursa in 48 de ore [km]</a:t>
            </a:r>
          </a:p>
        </c:rich>
      </c:tx>
      <c:overlay val="0"/>
      <c:spPr>
        <a:noFill/>
        <a:ln>
          <a:noFill/>
        </a:ln>
      </c:spPr>
    </c:title>
    <c:autoTitleDeleted val="0"/>
    <c:plotArea>
      <c:barChart>
        <c:barDir val="bar"/>
        <c:grouping val="clustered"/>
        <c:varyColors val="0"/>
        <c:ser>
          <c:idx val="0"/>
          <c:order val="0"/>
          <c:tx>
            <c:strRef>
              <c:f>label 0</c:f>
              <c:strCache>
                <c:ptCount val="1"/>
                <c:pt idx="0">
                  <c:v>Distanta parcursa in 48 de ore [km]</c:v>
                </c:pt>
              </c:strCache>
            </c:strRef>
          </c:tx>
          <c:spPr>
            <a:solidFill>
              <a:srgbClr val="0066ff"/>
            </a:solidFill>
            <a:ln w="9360">
              <a:solidFill>
                <a:srgbClr val="ffffff">
                  <a:alpha val="50000"/>
                </a:srgbClr>
              </a:solidFill>
              <a:round/>
            </a:ln>
          </c:spPr>
          <c:invertIfNegative val="0"/>
          <c:dLbls>
            <c:numFmt formatCode="#,##0" sourceLinked="0"/>
            <c:txPr>
              <a:bodyPr/>
              <a:lstStyle/>
              <a:p>
                <a:pPr>
                  <a:defRPr b="1" sz="2000" spc="-1" strike="noStrike">
                    <a:solidFill>
                      <a:srgbClr val="ffffff"/>
                    </a:solidFill>
                    <a:latin typeface="Calibri Light"/>
                  </a:defRPr>
                </a:pPr>
              </a:p>
            </c:txPr>
            <c:dLblPos val="inEnd"/>
            <c:showLegendKey val="0"/>
            <c:showVal val="1"/>
            <c:showCatName val="0"/>
            <c:showSerName val="0"/>
            <c:showPercent val="0"/>
            <c:separator>; </c:separator>
            <c:showLeaderLines val="0"/>
          </c:dLbls>
          <c:cat>
            <c:strRef>
              <c:f>categories</c:f>
              <c:strCache>
                <c:ptCount val="5"/>
                <c:pt idx="0">
                  <c:v>Catre Curtici in 2019 (medie)</c:v>
                </c:pt>
                <c:pt idx="1">
                  <c:v>Standard R.T. - 1929 - mica viteza</c:v>
                </c:pt>
                <c:pt idx="2">
                  <c:v>Standard R.T. - 1929 - mare viteza</c:v>
                </c:pt>
                <c:pt idx="3">
                  <c:v>Standard R.T. - 2005</c:v>
                </c:pt>
                <c:pt idx="4">
                  <c:v>Standard COTIF - 1980</c:v>
                </c:pt>
              </c:strCache>
            </c:strRef>
          </c:cat>
          <c:val>
            <c:numRef>
              <c:f>0</c:f>
              <c:numCache>
                <c:formatCode>General</c:formatCode>
                <c:ptCount val="5"/>
                <c:pt idx="0">
                  <c:v>185.28</c:v>
                </c:pt>
                <c:pt idx="1">
                  <c:v>250</c:v>
                </c:pt>
                <c:pt idx="2">
                  <c:v>500</c:v>
                </c:pt>
                <c:pt idx="3">
                  <c:v>400</c:v>
                </c:pt>
                <c:pt idx="4">
                  <c:v>800</c:v>
                </c:pt>
              </c:numCache>
            </c:numRef>
          </c:val>
        </c:ser>
        <c:gapWidth val="65"/>
        <c:overlap val="0"/>
        <c:axId val="5886668"/>
        <c:axId val="50144825"/>
      </c:barChart>
      <c:catAx>
        <c:axId val="5886668"/>
        <c:scaling>
          <c:orientation val="minMax"/>
        </c:scaling>
        <c:delete val="0"/>
        <c:axPos val="b"/>
        <c:numFmt formatCode="[$-409]mm/dd/yyyy" sourceLinked="1"/>
        <c:majorTickMark val="none"/>
        <c:minorTickMark val="none"/>
        <c:tickLblPos val="nextTo"/>
        <c:spPr>
          <a:ln w="19080">
            <a:solidFill>
              <a:srgbClr val="404040"/>
            </a:solidFill>
            <a:round/>
          </a:ln>
        </c:spPr>
        <c:txPr>
          <a:bodyPr/>
          <a:lstStyle/>
          <a:p>
            <a:pPr>
              <a:defRPr b="1" sz="1400" spc="-1" strike="noStrike">
                <a:solidFill>
                  <a:srgbClr val="404040"/>
                </a:solidFill>
                <a:latin typeface="Calibri Light"/>
              </a:defRPr>
            </a:pPr>
          </a:p>
        </c:txPr>
        <c:crossAx val="50144825"/>
        <c:crosses val="autoZero"/>
        <c:auto val="1"/>
        <c:lblAlgn val="ctr"/>
        <c:lblOffset val="100"/>
        <c:noMultiLvlLbl val="0"/>
      </c:catAx>
      <c:valAx>
        <c:axId val="50144825"/>
        <c:scaling>
          <c:orientation val="minMax"/>
        </c:scaling>
        <c:delete val="0"/>
        <c:axPos val="l"/>
        <c:majorGridlines>
          <c:spPr>
            <a:ln w="9360">
              <a:solidFill>
                <a:srgbClr val="bfbfbf">
                  <a:alpha val="36000"/>
                </a:srgbClr>
              </a:solidFill>
              <a:round/>
            </a:ln>
          </c:spPr>
        </c:majorGridlines>
        <c:numFmt formatCode="#,##0" sourceLinked="0"/>
        <c:majorTickMark val="none"/>
        <c:minorTickMark val="none"/>
        <c:tickLblPos val="nextTo"/>
        <c:spPr>
          <a:ln w="9360">
            <a:noFill/>
          </a:ln>
        </c:spPr>
        <c:txPr>
          <a:bodyPr/>
          <a:lstStyle/>
          <a:p>
            <a:pPr>
              <a:defRPr b="1" sz="1400" spc="-1" strike="noStrike">
                <a:solidFill>
                  <a:srgbClr val="404040"/>
                </a:solidFill>
                <a:latin typeface="Calibri Light"/>
              </a:defRPr>
            </a:pPr>
          </a:p>
        </c:txPr>
        <c:crossAx val="5886668"/>
        <c:crosses val="autoZero"/>
        <c:crossBetween val="between"/>
      </c:valAx>
      <c:spPr>
        <a:noFill/>
        <a:ln>
          <a:noFill/>
        </a:ln>
      </c:spPr>
    </c:plotArea>
    <c:plotVisOnly val="1"/>
    <c:dispBlanksAs val="gap"/>
  </c:chart>
  <c:spPr>
    <a:gradFill>
      <a:gsLst>
        <a:gs pos="0">
          <a:srgbClr val="ffffff"/>
        </a:gs>
        <a:gs pos="100000">
          <a:srgbClr val="bfbfbf"/>
        </a:gs>
      </a:gsLst>
      <a:path path="circle">
        <a:fillToRect l="50000" t="10000" r="50000" b="90000"/>
      </a:path>
    </a:gradFill>
    <a:ln w="9360">
      <a:solidFill>
        <a:srgbClr val="bfbfbf"/>
      </a:solidFill>
      <a:round/>
    </a:ln>
  </c:spPr>
</c:chartSpace>
</file>

<file path=ppt/charts/chart4.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sz="2800" spc="-1" strike="noStrike">
                <a:solidFill>
                  <a:srgbClr val="404040"/>
                </a:solidFill>
                <a:latin typeface="Constantia"/>
              </a:defRPr>
            </a:pPr>
            <a:r>
              <a:rPr b="1" sz="2800" spc="-1" strike="noStrike">
                <a:solidFill>
                  <a:srgbClr val="404040"/>
                </a:solidFill>
                <a:latin typeface="Constantia"/>
              </a:rPr>
              <a:t>Viteza [km/h]</a:t>
            </a:r>
          </a:p>
        </c:rich>
      </c:tx>
      <c:overlay val="0"/>
      <c:spPr>
        <a:noFill/>
        <a:ln>
          <a:noFill/>
        </a:ln>
      </c:spPr>
    </c:title>
    <c:autoTitleDeleted val="0"/>
    <c:plotArea>
      <c:barChart>
        <c:barDir val="bar"/>
        <c:grouping val="clustered"/>
        <c:varyColors val="0"/>
        <c:ser>
          <c:idx val="0"/>
          <c:order val="0"/>
          <c:tx>
            <c:strRef>
              <c:f>label 0</c:f>
              <c:strCache>
                <c:ptCount val="1"/>
                <c:pt idx="0">
                  <c:v>Viteza [km/h]</c:v>
                </c:pt>
              </c:strCache>
            </c:strRef>
          </c:tx>
          <c:spPr>
            <a:solidFill>
              <a:srgbClr val="50b4c8">
                <a:alpha val="85000"/>
              </a:srgbClr>
            </a:solidFill>
            <a:ln w="9360">
              <a:solidFill>
                <a:srgbClr val="ffffff">
                  <a:alpha val="50000"/>
                </a:srgbClr>
              </a:solidFill>
              <a:round/>
            </a:ln>
          </c:spPr>
          <c:invertIfNegative val="0"/>
          <c:dLbls>
            <c:numFmt formatCode="General" sourceLinked="0"/>
            <c:txPr>
              <a:bodyPr/>
              <a:lstStyle/>
              <a:p>
                <a:pPr>
                  <a:defRPr b="1" sz="1800" spc="-1" strike="noStrike">
                    <a:solidFill>
                      <a:srgbClr val="ffffff"/>
                    </a:solidFill>
                    <a:latin typeface="Calibri Light"/>
                  </a:defRPr>
                </a:pPr>
              </a:p>
            </c:txPr>
            <c:dLblPos val="inEnd"/>
            <c:showLegendKey val="0"/>
            <c:showVal val="1"/>
            <c:showCatName val="0"/>
            <c:showSerName val="0"/>
            <c:showPercent val="0"/>
            <c:separator>; </c:separator>
            <c:showLeaderLines val="0"/>
          </c:dLbls>
          <c:cat>
            <c:strRef>
              <c:f>categories</c:f>
              <c:strCache>
                <c:ptCount val="6"/>
                <c:pt idx="0">
                  <c:v>Curtici - Hegyeshalom 2019</c:v>
                </c:pt>
                <c:pt idx="1">
                  <c:v>Curtici - Rajka 2019</c:v>
                </c:pt>
                <c:pt idx="2">
                  <c:v>Miskolk - Hegyeshalom 2019</c:v>
                </c:pt>
                <c:pt idx="3">
                  <c:v>Sturovo - Curtici 2019</c:v>
                </c:pt>
                <c:pt idx="4">
                  <c:v>Palas - Fetesti 1990</c:v>
                </c:pt>
                <c:pt idx="5">
                  <c:v>Palas - Fetesti 2018</c:v>
                </c:pt>
              </c:strCache>
            </c:strRef>
          </c:cat>
          <c:val>
            <c:numRef>
              <c:f>0</c:f>
              <c:numCache>
                <c:formatCode>General</c:formatCode>
                <c:ptCount val="6"/>
                <c:pt idx="0">
                  <c:v>73.89</c:v>
                </c:pt>
                <c:pt idx="1">
                  <c:v>68.75</c:v>
                </c:pt>
                <c:pt idx="2">
                  <c:v>65.41</c:v>
                </c:pt>
                <c:pt idx="3">
                  <c:v>59.65</c:v>
                </c:pt>
                <c:pt idx="4">
                  <c:v>49.19</c:v>
                </c:pt>
                <c:pt idx="5">
                  <c:v>43.46</c:v>
                </c:pt>
              </c:numCache>
            </c:numRef>
          </c:val>
        </c:ser>
        <c:gapWidth val="65"/>
        <c:overlap val="0"/>
        <c:axId val="75341034"/>
        <c:axId val="10389212"/>
      </c:barChart>
      <c:catAx>
        <c:axId val="75341034"/>
        <c:scaling>
          <c:orientation val="minMax"/>
        </c:scaling>
        <c:delete val="0"/>
        <c:axPos val="b"/>
        <c:numFmt formatCode="[$-409]mm/dd/yyyy" sourceLinked="1"/>
        <c:majorTickMark val="none"/>
        <c:minorTickMark val="none"/>
        <c:tickLblPos val="nextTo"/>
        <c:spPr>
          <a:ln w="19080">
            <a:solidFill>
              <a:srgbClr val="404040"/>
            </a:solidFill>
            <a:round/>
          </a:ln>
        </c:spPr>
        <c:txPr>
          <a:bodyPr/>
          <a:lstStyle/>
          <a:p>
            <a:pPr>
              <a:defRPr b="0" sz="1600" spc="-1" strike="noStrike">
                <a:solidFill>
                  <a:srgbClr val="404040"/>
                </a:solidFill>
                <a:latin typeface="Constantia"/>
              </a:defRPr>
            </a:pPr>
          </a:p>
        </c:txPr>
        <c:crossAx val="10389212"/>
        <c:crosses val="autoZero"/>
        <c:auto val="1"/>
        <c:lblAlgn val="ctr"/>
        <c:lblOffset val="100"/>
        <c:noMultiLvlLbl val="0"/>
      </c:catAx>
      <c:valAx>
        <c:axId val="10389212"/>
        <c:scaling>
          <c:orientation val="minMax"/>
        </c:scaling>
        <c:delete val="0"/>
        <c:axPos val="l"/>
        <c:majorGridlines>
          <c:spPr>
            <a:ln w="9360">
              <a:solidFill>
                <a:srgbClr val="bfbfbf">
                  <a:alpha val="36000"/>
                </a:srgbClr>
              </a:solidFill>
              <a:round/>
            </a:ln>
          </c:spPr>
        </c:majorGridlines>
        <c:numFmt formatCode="General" sourceLinked="0"/>
        <c:majorTickMark val="none"/>
        <c:minorTickMark val="none"/>
        <c:tickLblPos val="nextTo"/>
        <c:spPr>
          <a:ln w="9360">
            <a:noFill/>
          </a:ln>
        </c:spPr>
        <c:txPr>
          <a:bodyPr/>
          <a:lstStyle/>
          <a:p>
            <a:pPr>
              <a:defRPr b="0" sz="1600" spc="-1" strike="noStrike">
                <a:solidFill>
                  <a:srgbClr val="404040"/>
                </a:solidFill>
                <a:latin typeface="Calibri Light"/>
              </a:defRPr>
            </a:pPr>
          </a:p>
        </c:txPr>
        <c:crossAx val="75341034"/>
        <c:crosses val="autoZero"/>
        <c:crossBetween val="between"/>
      </c:valAx>
      <c:spPr>
        <a:noFill/>
        <a:ln>
          <a:noFill/>
        </a:ln>
      </c:spPr>
    </c:plotArea>
    <c:plotVisOnly val="1"/>
    <c:dispBlanksAs val="gap"/>
  </c:chart>
  <c:spPr>
    <a:gradFill>
      <a:gsLst>
        <a:gs pos="0">
          <a:srgbClr val="ffffff"/>
        </a:gs>
        <a:gs pos="100000">
          <a:srgbClr val="bfbfbf"/>
        </a:gs>
      </a:gsLst>
      <a:path path="circle">
        <a:fillToRect l="50000" t="10000" r="50000" b="90000"/>
      </a:path>
    </a:gradFill>
    <a:ln w="9360">
      <a:solidFill>
        <a:srgbClr val="bfbfbf"/>
      </a:solidFill>
      <a:round/>
    </a:ln>
  </c:spPr>
</c:chartSpace>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92840" y="499680"/>
            <a:ext cx="807912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
        <p:nvSpPr>
          <p:cNvPr id="24" name="PlaceHolder 2"/>
          <p:cNvSpPr>
            <a:spLocks noGrp="1"/>
          </p:cNvSpPr>
          <p:nvPr>
            <p:ph type="body"/>
          </p:nvPr>
        </p:nvSpPr>
        <p:spPr>
          <a:xfrm>
            <a:off x="507240" y="1993320"/>
            <a:ext cx="806508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25" name="PlaceHolder 3"/>
          <p:cNvSpPr>
            <a:spLocks noGrp="1"/>
          </p:cNvSpPr>
          <p:nvPr>
            <p:ph type="body"/>
          </p:nvPr>
        </p:nvSpPr>
        <p:spPr>
          <a:xfrm>
            <a:off x="507240" y="3960360"/>
            <a:ext cx="8065080" cy="1796040"/>
          </a:xfrm>
          <a:prstGeom prst="rect">
            <a:avLst/>
          </a:prstGeom>
        </p:spPr>
        <p:txBody>
          <a:bodyPr lIns="0" rIns="0" tIns="0" bIns="0">
            <a:normAutofit/>
          </a:bodyPr>
          <a:p>
            <a:endParaRPr b="0" lang="en-US" sz="2400" spc="-1" strike="noStrike">
              <a:solidFill>
                <a:srgbClr val="262626"/>
              </a:solidFill>
              <a:latin typeface="Calibri Light"/>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92840" y="499680"/>
            <a:ext cx="807912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
        <p:nvSpPr>
          <p:cNvPr id="27" name="PlaceHolder 2"/>
          <p:cNvSpPr>
            <a:spLocks noGrp="1"/>
          </p:cNvSpPr>
          <p:nvPr>
            <p:ph type="body"/>
          </p:nvPr>
        </p:nvSpPr>
        <p:spPr>
          <a:xfrm>
            <a:off x="507240" y="1993320"/>
            <a:ext cx="393552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28" name="PlaceHolder 3"/>
          <p:cNvSpPr>
            <a:spLocks noGrp="1"/>
          </p:cNvSpPr>
          <p:nvPr>
            <p:ph type="body"/>
          </p:nvPr>
        </p:nvSpPr>
        <p:spPr>
          <a:xfrm>
            <a:off x="4640040" y="1993320"/>
            <a:ext cx="393552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29" name="PlaceHolder 4"/>
          <p:cNvSpPr>
            <a:spLocks noGrp="1"/>
          </p:cNvSpPr>
          <p:nvPr>
            <p:ph type="body"/>
          </p:nvPr>
        </p:nvSpPr>
        <p:spPr>
          <a:xfrm>
            <a:off x="507240" y="3960360"/>
            <a:ext cx="393552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30" name="PlaceHolder 5"/>
          <p:cNvSpPr>
            <a:spLocks noGrp="1"/>
          </p:cNvSpPr>
          <p:nvPr>
            <p:ph type="body"/>
          </p:nvPr>
        </p:nvSpPr>
        <p:spPr>
          <a:xfrm>
            <a:off x="4640040" y="3960360"/>
            <a:ext cx="3935520" cy="1796040"/>
          </a:xfrm>
          <a:prstGeom prst="rect">
            <a:avLst/>
          </a:prstGeom>
        </p:spPr>
        <p:txBody>
          <a:bodyPr lIns="0" rIns="0" tIns="0" bIns="0">
            <a:normAutofit/>
          </a:bodyPr>
          <a:p>
            <a:endParaRPr b="0" lang="en-US" sz="2400" spc="-1" strike="noStrike">
              <a:solidFill>
                <a:srgbClr val="262626"/>
              </a:solidFill>
              <a:latin typeface="Calibri Light"/>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92840" y="499680"/>
            <a:ext cx="807912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
        <p:nvSpPr>
          <p:cNvPr id="32" name="PlaceHolder 2"/>
          <p:cNvSpPr>
            <a:spLocks noGrp="1"/>
          </p:cNvSpPr>
          <p:nvPr>
            <p:ph type="body"/>
          </p:nvPr>
        </p:nvSpPr>
        <p:spPr>
          <a:xfrm>
            <a:off x="507240" y="1993320"/>
            <a:ext cx="259668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33" name="PlaceHolder 3"/>
          <p:cNvSpPr>
            <a:spLocks noGrp="1"/>
          </p:cNvSpPr>
          <p:nvPr>
            <p:ph type="body"/>
          </p:nvPr>
        </p:nvSpPr>
        <p:spPr>
          <a:xfrm>
            <a:off x="3234240" y="1993320"/>
            <a:ext cx="259668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34" name="PlaceHolder 4"/>
          <p:cNvSpPr>
            <a:spLocks noGrp="1"/>
          </p:cNvSpPr>
          <p:nvPr>
            <p:ph type="body"/>
          </p:nvPr>
        </p:nvSpPr>
        <p:spPr>
          <a:xfrm>
            <a:off x="5960880" y="1993320"/>
            <a:ext cx="259668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35" name="PlaceHolder 5"/>
          <p:cNvSpPr>
            <a:spLocks noGrp="1"/>
          </p:cNvSpPr>
          <p:nvPr>
            <p:ph type="body"/>
          </p:nvPr>
        </p:nvSpPr>
        <p:spPr>
          <a:xfrm>
            <a:off x="507240" y="3960360"/>
            <a:ext cx="259668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36" name="PlaceHolder 6"/>
          <p:cNvSpPr>
            <a:spLocks noGrp="1"/>
          </p:cNvSpPr>
          <p:nvPr>
            <p:ph type="body"/>
          </p:nvPr>
        </p:nvSpPr>
        <p:spPr>
          <a:xfrm>
            <a:off x="3234240" y="3960360"/>
            <a:ext cx="259668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37" name="PlaceHolder 7"/>
          <p:cNvSpPr>
            <a:spLocks noGrp="1"/>
          </p:cNvSpPr>
          <p:nvPr>
            <p:ph type="body"/>
          </p:nvPr>
        </p:nvSpPr>
        <p:spPr>
          <a:xfrm>
            <a:off x="5960880" y="3960360"/>
            <a:ext cx="2596680" cy="1796040"/>
          </a:xfrm>
          <a:prstGeom prst="rect">
            <a:avLst/>
          </a:prstGeom>
        </p:spPr>
        <p:txBody>
          <a:bodyPr lIns="0" rIns="0" tIns="0" bIns="0">
            <a:normAutofit/>
          </a:bodyPr>
          <a:p>
            <a:endParaRPr b="0" lang="en-US" sz="2400" spc="-1" strike="noStrike">
              <a:solidFill>
                <a:srgbClr val="262626"/>
              </a:solidFill>
              <a:latin typeface="Calibri Light"/>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92840" y="499680"/>
            <a:ext cx="807912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
        <p:nvSpPr>
          <p:cNvPr id="44" name="PlaceHolder 2"/>
          <p:cNvSpPr>
            <a:spLocks noGrp="1"/>
          </p:cNvSpPr>
          <p:nvPr>
            <p:ph type="subTitle"/>
          </p:nvPr>
        </p:nvSpPr>
        <p:spPr>
          <a:xfrm>
            <a:off x="507240" y="1993320"/>
            <a:ext cx="8065080" cy="3765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92840" y="499680"/>
            <a:ext cx="807912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
        <p:nvSpPr>
          <p:cNvPr id="46" name="PlaceHolder 2"/>
          <p:cNvSpPr>
            <a:spLocks noGrp="1"/>
          </p:cNvSpPr>
          <p:nvPr>
            <p:ph type="body"/>
          </p:nvPr>
        </p:nvSpPr>
        <p:spPr>
          <a:xfrm>
            <a:off x="507240" y="1993320"/>
            <a:ext cx="8065080" cy="3765960"/>
          </a:xfrm>
          <a:prstGeom prst="rect">
            <a:avLst/>
          </a:prstGeom>
        </p:spPr>
        <p:txBody>
          <a:bodyPr lIns="0" rIns="0" tIns="0" bIns="0">
            <a:normAutofit/>
          </a:bodyPr>
          <a:p>
            <a:endParaRPr b="0" lang="en-US" sz="2400" spc="-1" strike="noStrike">
              <a:solidFill>
                <a:srgbClr val="262626"/>
              </a:solidFill>
              <a:latin typeface="Calibri Light"/>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92840" y="499680"/>
            <a:ext cx="807912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
        <p:nvSpPr>
          <p:cNvPr id="48" name="PlaceHolder 2"/>
          <p:cNvSpPr>
            <a:spLocks noGrp="1"/>
          </p:cNvSpPr>
          <p:nvPr>
            <p:ph type="body"/>
          </p:nvPr>
        </p:nvSpPr>
        <p:spPr>
          <a:xfrm>
            <a:off x="507240" y="1993320"/>
            <a:ext cx="3935520" cy="376596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49" name="PlaceHolder 3"/>
          <p:cNvSpPr>
            <a:spLocks noGrp="1"/>
          </p:cNvSpPr>
          <p:nvPr>
            <p:ph type="body"/>
          </p:nvPr>
        </p:nvSpPr>
        <p:spPr>
          <a:xfrm>
            <a:off x="4640040" y="1993320"/>
            <a:ext cx="3935520" cy="3765960"/>
          </a:xfrm>
          <a:prstGeom prst="rect">
            <a:avLst/>
          </a:prstGeom>
        </p:spPr>
        <p:txBody>
          <a:bodyPr lIns="0" rIns="0" tIns="0" bIns="0">
            <a:normAutofit/>
          </a:bodyPr>
          <a:p>
            <a:endParaRPr b="0" lang="en-US" sz="2400" spc="-1" strike="noStrike">
              <a:solidFill>
                <a:srgbClr val="262626"/>
              </a:solidFill>
              <a:latin typeface="Calibri Light"/>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92840" y="499680"/>
            <a:ext cx="807912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92840" y="499680"/>
            <a:ext cx="8079120" cy="76860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92840" y="499680"/>
            <a:ext cx="807912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
        <p:nvSpPr>
          <p:cNvPr id="53" name="PlaceHolder 2"/>
          <p:cNvSpPr>
            <a:spLocks noGrp="1"/>
          </p:cNvSpPr>
          <p:nvPr>
            <p:ph type="body"/>
          </p:nvPr>
        </p:nvSpPr>
        <p:spPr>
          <a:xfrm>
            <a:off x="507240" y="1993320"/>
            <a:ext cx="393552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54" name="PlaceHolder 3"/>
          <p:cNvSpPr>
            <a:spLocks noGrp="1"/>
          </p:cNvSpPr>
          <p:nvPr>
            <p:ph type="body"/>
          </p:nvPr>
        </p:nvSpPr>
        <p:spPr>
          <a:xfrm>
            <a:off x="4640040" y="1993320"/>
            <a:ext cx="3935520" cy="376596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55" name="PlaceHolder 4"/>
          <p:cNvSpPr>
            <a:spLocks noGrp="1"/>
          </p:cNvSpPr>
          <p:nvPr>
            <p:ph type="body"/>
          </p:nvPr>
        </p:nvSpPr>
        <p:spPr>
          <a:xfrm>
            <a:off x="507240" y="3960360"/>
            <a:ext cx="3935520" cy="1796040"/>
          </a:xfrm>
          <a:prstGeom prst="rect">
            <a:avLst/>
          </a:prstGeom>
        </p:spPr>
        <p:txBody>
          <a:bodyPr lIns="0" rIns="0" tIns="0" bIns="0">
            <a:normAutofit/>
          </a:bodyPr>
          <a:p>
            <a:endParaRPr b="0" lang="en-US" sz="2400" spc="-1" strike="noStrike">
              <a:solidFill>
                <a:srgbClr val="262626"/>
              </a:solidFill>
              <a:latin typeface="Calibri Light"/>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92840" y="499680"/>
            <a:ext cx="807912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
        <p:nvSpPr>
          <p:cNvPr id="3" name="PlaceHolder 2"/>
          <p:cNvSpPr>
            <a:spLocks noGrp="1"/>
          </p:cNvSpPr>
          <p:nvPr>
            <p:ph type="subTitle"/>
          </p:nvPr>
        </p:nvSpPr>
        <p:spPr>
          <a:xfrm>
            <a:off x="507240" y="1993320"/>
            <a:ext cx="8065080" cy="3765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92840" y="499680"/>
            <a:ext cx="807912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
        <p:nvSpPr>
          <p:cNvPr id="57" name="PlaceHolder 2"/>
          <p:cNvSpPr>
            <a:spLocks noGrp="1"/>
          </p:cNvSpPr>
          <p:nvPr>
            <p:ph type="body"/>
          </p:nvPr>
        </p:nvSpPr>
        <p:spPr>
          <a:xfrm>
            <a:off x="507240" y="1993320"/>
            <a:ext cx="3935520" cy="376596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58" name="PlaceHolder 3"/>
          <p:cNvSpPr>
            <a:spLocks noGrp="1"/>
          </p:cNvSpPr>
          <p:nvPr>
            <p:ph type="body"/>
          </p:nvPr>
        </p:nvSpPr>
        <p:spPr>
          <a:xfrm>
            <a:off x="4640040" y="1993320"/>
            <a:ext cx="393552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59" name="PlaceHolder 4"/>
          <p:cNvSpPr>
            <a:spLocks noGrp="1"/>
          </p:cNvSpPr>
          <p:nvPr>
            <p:ph type="body"/>
          </p:nvPr>
        </p:nvSpPr>
        <p:spPr>
          <a:xfrm>
            <a:off x="4640040" y="3960360"/>
            <a:ext cx="3935520" cy="1796040"/>
          </a:xfrm>
          <a:prstGeom prst="rect">
            <a:avLst/>
          </a:prstGeom>
        </p:spPr>
        <p:txBody>
          <a:bodyPr lIns="0" rIns="0" tIns="0" bIns="0">
            <a:normAutofit/>
          </a:bodyPr>
          <a:p>
            <a:endParaRPr b="0" lang="en-US" sz="2400" spc="-1" strike="noStrike">
              <a:solidFill>
                <a:srgbClr val="262626"/>
              </a:solidFill>
              <a:latin typeface="Calibri Light"/>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92840" y="499680"/>
            <a:ext cx="807912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
        <p:nvSpPr>
          <p:cNvPr id="61" name="PlaceHolder 2"/>
          <p:cNvSpPr>
            <a:spLocks noGrp="1"/>
          </p:cNvSpPr>
          <p:nvPr>
            <p:ph type="body"/>
          </p:nvPr>
        </p:nvSpPr>
        <p:spPr>
          <a:xfrm>
            <a:off x="507240" y="1993320"/>
            <a:ext cx="393552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62" name="PlaceHolder 3"/>
          <p:cNvSpPr>
            <a:spLocks noGrp="1"/>
          </p:cNvSpPr>
          <p:nvPr>
            <p:ph type="body"/>
          </p:nvPr>
        </p:nvSpPr>
        <p:spPr>
          <a:xfrm>
            <a:off x="4640040" y="1993320"/>
            <a:ext cx="393552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63" name="PlaceHolder 4"/>
          <p:cNvSpPr>
            <a:spLocks noGrp="1"/>
          </p:cNvSpPr>
          <p:nvPr>
            <p:ph type="body"/>
          </p:nvPr>
        </p:nvSpPr>
        <p:spPr>
          <a:xfrm>
            <a:off x="507240" y="3960360"/>
            <a:ext cx="8065080" cy="1796040"/>
          </a:xfrm>
          <a:prstGeom prst="rect">
            <a:avLst/>
          </a:prstGeom>
        </p:spPr>
        <p:txBody>
          <a:bodyPr lIns="0" rIns="0" tIns="0" bIns="0">
            <a:normAutofit/>
          </a:bodyPr>
          <a:p>
            <a:endParaRPr b="0" lang="en-US" sz="2400" spc="-1" strike="noStrike">
              <a:solidFill>
                <a:srgbClr val="262626"/>
              </a:solidFill>
              <a:latin typeface="Calibri Light"/>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92840" y="499680"/>
            <a:ext cx="807912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
        <p:nvSpPr>
          <p:cNvPr id="65" name="PlaceHolder 2"/>
          <p:cNvSpPr>
            <a:spLocks noGrp="1"/>
          </p:cNvSpPr>
          <p:nvPr>
            <p:ph type="body"/>
          </p:nvPr>
        </p:nvSpPr>
        <p:spPr>
          <a:xfrm>
            <a:off x="507240" y="1993320"/>
            <a:ext cx="806508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66" name="PlaceHolder 3"/>
          <p:cNvSpPr>
            <a:spLocks noGrp="1"/>
          </p:cNvSpPr>
          <p:nvPr>
            <p:ph type="body"/>
          </p:nvPr>
        </p:nvSpPr>
        <p:spPr>
          <a:xfrm>
            <a:off x="507240" y="3960360"/>
            <a:ext cx="8065080" cy="1796040"/>
          </a:xfrm>
          <a:prstGeom prst="rect">
            <a:avLst/>
          </a:prstGeom>
        </p:spPr>
        <p:txBody>
          <a:bodyPr lIns="0" rIns="0" tIns="0" bIns="0">
            <a:normAutofit/>
          </a:bodyPr>
          <a:p>
            <a:endParaRPr b="0" lang="en-US" sz="2400" spc="-1" strike="noStrike">
              <a:solidFill>
                <a:srgbClr val="262626"/>
              </a:solidFill>
              <a:latin typeface="Calibri Light"/>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92840" y="499680"/>
            <a:ext cx="807912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
        <p:nvSpPr>
          <p:cNvPr id="68" name="PlaceHolder 2"/>
          <p:cNvSpPr>
            <a:spLocks noGrp="1"/>
          </p:cNvSpPr>
          <p:nvPr>
            <p:ph type="body"/>
          </p:nvPr>
        </p:nvSpPr>
        <p:spPr>
          <a:xfrm>
            <a:off x="507240" y="1993320"/>
            <a:ext cx="393552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69" name="PlaceHolder 3"/>
          <p:cNvSpPr>
            <a:spLocks noGrp="1"/>
          </p:cNvSpPr>
          <p:nvPr>
            <p:ph type="body"/>
          </p:nvPr>
        </p:nvSpPr>
        <p:spPr>
          <a:xfrm>
            <a:off x="4640040" y="1993320"/>
            <a:ext cx="393552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70" name="PlaceHolder 4"/>
          <p:cNvSpPr>
            <a:spLocks noGrp="1"/>
          </p:cNvSpPr>
          <p:nvPr>
            <p:ph type="body"/>
          </p:nvPr>
        </p:nvSpPr>
        <p:spPr>
          <a:xfrm>
            <a:off x="507240" y="3960360"/>
            <a:ext cx="393552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71" name="PlaceHolder 5"/>
          <p:cNvSpPr>
            <a:spLocks noGrp="1"/>
          </p:cNvSpPr>
          <p:nvPr>
            <p:ph type="body"/>
          </p:nvPr>
        </p:nvSpPr>
        <p:spPr>
          <a:xfrm>
            <a:off x="4640040" y="3960360"/>
            <a:ext cx="3935520" cy="1796040"/>
          </a:xfrm>
          <a:prstGeom prst="rect">
            <a:avLst/>
          </a:prstGeom>
        </p:spPr>
        <p:txBody>
          <a:bodyPr lIns="0" rIns="0" tIns="0" bIns="0">
            <a:normAutofit/>
          </a:bodyPr>
          <a:p>
            <a:endParaRPr b="0" lang="en-US" sz="2400" spc="-1" strike="noStrike">
              <a:solidFill>
                <a:srgbClr val="262626"/>
              </a:solidFill>
              <a:latin typeface="Calibri Light"/>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92840" y="499680"/>
            <a:ext cx="807912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
        <p:nvSpPr>
          <p:cNvPr id="73" name="PlaceHolder 2"/>
          <p:cNvSpPr>
            <a:spLocks noGrp="1"/>
          </p:cNvSpPr>
          <p:nvPr>
            <p:ph type="body"/>
          </p:nvPr>
        </p:nvSpPr>
        <p:spPr>
          <a:xfrm>
            <a:off x="507240" y="1993320"/>
            <a:ext cx="259668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74" name="PlaceHolder 3"/>
          <p:cNvSpPr>
            <a:spLocks noGrp="1"/>
          </p:cNvSpPr>
          <p:nvPr>
            <p:ph type="body"/>
          </p:nvPr>
        </p:nvSpPr>
        <p:spPr>
          <a:xfrm>
            <a:off x="3234240" y="1993320"/>
            <a:ext cx="259668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75" name="PlaceHolder 4"/>
          <p:cNvSpPr>
            <a:spLocks noGrp="1"/>
          </p:cNvSpPr>
          <p:nvPr>
            <p:ph type="body"/>
          </p:nvPr>
        </p:nvSpPr>
        <p:spPr>
          <a:xfrm>
            <a:off x="5960880" y="1993320"/>
            <a:ext cx="259668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76" name="PlaceHolder 5"/>
          <p:cNvSpPr>
            <a:spLocks noGrp="1"/>
          </p:cNvSpPr>
          <p:nvPr>
            <p:ph type="body"/>
          </p:nvPr>
        </p:nvSpPr>
        <p:spPr>
          <a:xfrm>
            <a:off x="507240" y="3960360"/>
            <a:ext cx="259668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77" name="PlaceHolder 6"/>
          <p:cNvSpPr>
            <a:spLocks noGrp="1"/>
          </p:cNvSpPr>
          <p:nvPr>
            <p:ph type="body"/>
          </p:nvPr>
        </p:nvSpPr>
        <p:spPr>
          <a:xfrm>
            <a:off x="3234240" y="3960360"/>
            <a:ext cx="259668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78" name="PlaceHolder 7"/>
          <p:cNvSpPr>
            <a:spLocks noGrp="1"/>
          </p:cNvSpPr>
          <p:nvPr>
            <p:ph type="body"/>
          </p:nvPr>
        </p:nvSpPr>
        <p:spPr>
          <a:xfrm>
            <a:off x="5960880" y="3960360"/>
            <a:ext cx="2596680" cy="1796040"/>
          </a:xfrm>
          <a:prstGeom prst="rect">
            <a:avLst/>
          </a:prstGeom>
        </p:spPr>
        <p:txBody>
          <a:bodyPr lIns="0" rIns="0" tIns="0" bIns="0">
            <a:normAutofit/>
          </a:bodyPr>
          <a:p>
            <a:endParaRPr b="0" lang="en-US" sz="2400" spc="-1" strike="noStrike">
              <a:solidFill>
                <a:srgbClr val="262626"/>
              </a:solidFill>
              <a:latin typeface="Calibri Light"/>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92840" y="499680"/>
            <a:ext cx="807912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
        <p:nvSpPr>
          <p:cNvPr id="5" name="PlaceHolder 2"/>
          <p:cNvSpPr>
            <a:spLocks noGrp="1"/>
          </p:cNvSpPr>
          <p:nvPr>
            <p:ph type="body"/>
          </p:nvPr>
        </p:nvSpPr>
        <p:spPr>
          <a:xfrm>
            <a:off x="507240" y="1993320"/>
            <a:ext cx="8065080" cy="3765960"/>
          </a:xfrm>
          <a:prstGeom prst="rect">
            <a:avLst/>
          </a:prstGeom>
        </p:spPr>
        <p:txBody>
          <a:bodyPr lIns="0" rIns="0" tIns="0" bIns="0">
            <a:normAutofit/>
          </a:bodyPr>
          <a:p>
            <a:endParaRPr b="0" lang="en-US" sz="2400" spc="-1" strike="noStrike">
              <a:solidFill>
                <a:srgbClr val="262626"/>
              </a:solidFill>
              <a:latin typeface="Calibri Light"/>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92840" y="499680"/>
            <a:ext cx="807912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
        <p:nvSpPr>
          <p:cNvPr id="7" name="PlaceHolder 2"/>
          <p:cNvSpPr>
            <a:spLocks noGrp="1"/>
          </p:cNvSpPr>
          <p:nvPr>
            <p:ph type="body"/>
          </p:nvPr>
        </p:nvSpPr>
        <p:spPr>
          <a:xfrm>
            <a:off x="507240" y="1993320"/>
            <a:ext cx="3935520" cy="376596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8" name="PlaceHolder 3"/>
          <p:cNvSpPr>
            <a:spLocks noGrp="1"/>
          </p:cNvSpPr>
          <p:nvPr>
            <p:ph type="body"/>
          </p:nvPr>
        </p:nvSpPr>
        <p:spPr>
          <a:xfrm>
            <a:off x="4640040" y="1993320"/>
            <a:ext cx="3935520" cy="3765960"/>
          </a:xfrm>
          <a:prstGeom prst="rect">
            <a:avLst/>
          </a:prstGeom>
        </p:spPr>
        <p:txBody>
          <a:bodyPr lIns="0" rIns="0" tIns="0" bIns="0">
            <a:normAutofit/>
          </a:bodyPr>
          <a:p>
            <a:endParaRPr b="0" lang="en-US" sz="2400" spc="-1" strike="noStrike">
              <a:solidFill>
                <a:srgbClr val="262626"/>
              </a:solidFill>
              <a:latin typeface="Calibri Light"/>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92840" y="499680"/>
            <a:ext cx="807912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92840" y="499680"/>
            <a:ext cx="8079120" cy="76860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92840" y="499680"/>
            <a:ext cx="807912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
        <p:nvSpPr>
          <p:cNvPr id="12" name="PlaceHolder 2"/>
          <p:cNvSpPr>
            <a:spLocks noGrp="1"/>
          </p:cNvSpPr>
          <p:nvPr>
            <p:ph type="body"/>
          </p:nvPr>
        </p:nvSpPr>
        <p:spPr>
          <a:xfrm>
            <a:off x="507240" y="1993320"/>
            <a:ext cx="393552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13" name="PlaceHolder 3"/>
          <p:cNvSpPr>
            <a:spLocks noGrp="1"/>
          </p:cNvSpPr>
          <p:nvPr>
            <p:ph type="body"/>
          </p:nvPr>
        </p:nvSpPr>
        <p:spPr>
          <a:xfrm>
            <a:off x="4640040" y="1993320"/>
            <a:ext cx="3935520" cy="376596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14" name="PlaceHolder 4"/>
          <p:cNvSpPr>
            <a:spLocks noGrp="1"/>
          </p:cNvSpPr>
          <p:nvPr>
            <p:ph type="body"/>
          </p:nvPr>
        </p:nvSpPr>
        <p:spPr>
          <a:xfrm>
            <a:off x="507240" y="3960360"/>
            <a:ext cx="3935520" cy="1796040"/>
          </a:xfrm>
          <a:prstGeom prst="rect">
            <a:avLst/>
          </a:prstGeom>
        </p:spPr>
        <p:txBody>
          <a:bodyPr lIns="0" rIns="0" tIns="0" bIns="0">
            <a:normAutofit/>
          </a:bodyPr>
          <a:p>
            <a:endParaRPr b="0" lang="en-US" sz="2400" spc="-1" strike="noStrike">
              <a:solidFill>
                <a:srgbClr val="262626"/>
              </a:solidFill>
              <a:latin typeface="Calibri Light"/>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92840" y="499680"/>
            <a:ext cx="807912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
        <p:nvSpPr>
          <p:cNvPr id="16" name="PlaceHolder 2"/>
          <p:cNvSpPr>
            <a:spLocks noGrp="1"/>
          </p:cNvSpPr>
          <p:nvPr>
            <p:ph type="body"/>
          </p:nvPr>
        </p:nvSpPr>
        <p:spPr>
          <a:xfrm>
            <a:off x="507240" y="1993320"/>
            <a:ext cx="3935520" cy="376596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17" name="PlaceHolder 3"/>
          <p:cNvSpPr>
            <a:spLocks noGrp="1"/>
          </p:cNvSpPr>
          <p:nvPr>
            <p:ph type="body"/>
          </p:nvPr>
        </p:nvSpPr>
        <p:spPr>
          <a:xfrm>
            <a:off x="4640040" y="1993320"/>
            <a:ext cx="393552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18" name="PlaceHolder 4"/>
          <p:cNvSpPr>
            <a:spLocks noGrp="1"/>
          </p:cNvSpPr>
          <p:nvPr>
            <p:ph type="body"/>
          </p:nvPr>
        </p:nvSpPr>
        <p:spPr>
          <a:xfrm>
            <a:off x="4640040" y="3960360"/>
            <a:ext cx="3935520" cy="1796040"/>
          </a:xfrm>
          <a:prstGeom prst="rect">
            <a:avLst/>
          </a:prstGeom>
        </p:spPr>
        <p:txBody>
          <a:bodyPr lIns="0" rIns="0" tIns="0" bIns="0">
            <a:normAutofit/>
          </a:bodyPr>
          <a:p>
            <a:endParaRPr b="0" lang="en-US" sz="2400" spc="-1" strike="noStrike">
              <a:solidFill>
                <a:srgbClr val="262626"/>
              </a:solidFill>
              <a:latin typeface="Calibri Light"/>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92840" y="499680"/>
            <a:ext cx="807912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
        <p:nvSpPr>
          <p:cNvPr id="20" name="PlaceHolder 2"/>
          <p:cNvSpPr>
            <a:spLocks noGrp="1"/>
          </p:cNvSpPr>
          <p:nvPr>
            <p:ph type="body"/>
          </p:nvPr>
        </p:nvSpPr>
        <p:spPr>
          <a:xfrm>
            <a:off x="507240" y="1993320"/>
            <a:ext cx="393552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21" name="PlaceHolder 3"/>
          <p:cNvSpPr>
            <a:spLocks noGrp="1"/>
          </p:cNvSpPr>
          <p:nvPr>
            <p:ph type="body"/>
          </p:nvPr>
        </p:nvSpPr>
        <p:spPr>
          <a:xfrm>
            <a:off x="4640040" y="1993320"/>
            <a:ext cx="393552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22" name="PlaceHolder 4"/>
          <p:cNvSpPr>
            <a:spLocks noGrp="1"/>
          </p:cNvSpPr>
          <p:nvPr>
            <p:ph type="body"/>
          </p:nvPr>
        </p:nvSpPr>
        <p:spPr>
          <a:xfrm>
            <a:off x="507240" y="3960360"/>
            <a:ext cx="8065080" cy="1796040"/>
          </a:xfrm>
          <a:prstGeom prst="rect">
            <a:avLst/>
          </a:prstGeom>
        </p:spPr>
        <p:txBody>
          <a:bodyPr lIns="0" rIns="0" tIns="0" bIns="0">
            <a:normAutofit/>
          </a:bodyPr>
          <a:p>
            <a:endParaRPr b="0" lang="en-US" sz="2400" spc="-1" strike="noStrike">
              <a:solidFill>
                <a:srgbClr val="262626"/>
              </a:solidFill>
              <a:latin typeface="Calibri Light"/>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n-US" sz="1800" spc="-1" strike="noStrike">
                <a:solidFill>
                  <a:srgbClr val="000000"/>
                </a:solidFill>
                <a:latin typeface="Calibri Light"/>
              </a:rPr>
              <a:t>Click to edit the title text format</a:t>
            </a:r>
            <a:endParaRPr b="0" lang="en-US" sz="1800" spc="-1" strike="noStrike">
              <a:solidFill>
                <a:srgbClr val="000000"/>
              </a:solidFill>
              <a:latin typeface="Calibri Light"/>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400" spc="-1" strike="noStrike">
                <a:solidFill>
                  <a:srgbClr val="262626"/>
                </a:solidFill>
                <a:latin typeface="Calibri Light"/>
              </a:rPr>
              <a:t>Click to edit the outline text format</a:t>
            </a:r>
            <a:endParaRPr b="0" lang="en-US" sz="2400" spc="-1" strike="noStrike">
              <a:solidFill>
                <a:srgbClr val="262626"/>
              </a:solidFill>
              <a:latin typeface="Calibri Light"/>
            </a:endParaRPr>
          </a:p>
          <a:p>
            <a:pPr lvl="1" marL="864000" indent="-324000">
              <a:spcBef>
                <a:spcPts val="1134"/>
              </a:spcBef>
              <a:buClr>
                <a:srgbClr val="000000"/>
              </a:buClr>
              <a:buSzPct val="75000"/>
              <a:buFont typeface="Symbol" charset="2"/>
              <a:buChar char=""/>
            </a:pPr>
            <a:r>
              <a:rPr b="0" i="1" lang="en-US" sz="2000" spc="-1" strike="noStrike">
                <a:solidFill>
                  <a:srgbClr val="262626"/>
                </a:solidFill>
                <a:latin typeface="Calibri Light"/>
              </a:rPr>
              <a:t>Second Outline Level</a:t>
            </a:r>
            <a:endParaRPr b="0" i="1" lang="en-US" sz="2000" spc="-1" strike="noStrike">
              <a:solidFill>
                <a:srgbClr val="262626"/>
              </a:solidFill>
              <a:latin typeface="Calibri Light"/>
            </a:endParaRPr>
          </a:p>
          <a:p>
            <a:pPr lvl="2" marL="1296000" indent="-288000">
              <a:spcBef>
                <a:spcPts val="850"/>
              </a:spcBef>
              <a:buClr>
                <a:srgbClr val="000000"/>
              </a:buClr>
              <a:buSzPct val="45000"/>
              <a:buFont typeface="Wingdings" charset="2"/>
              <a:buChar char=""/>
            </a:pPr>
            <a:r>
              <a:rPr b="0" lang="en-US" sz="1800" spc="-1" strike="noStrike">
                <a:solidFill>
                  <a:srgbClr val="262626"/>
                </a:solidFill>
                <a:latin typeface="Calibri Light"/>
              </a:rPr>
              <a:t>Third Outline Level</a:t>
            </a:r>
            <a:endParaRPr b="0" lang="en-US" sz="1800" spc="-1" strike="noStrike">
              <a:solidFill>
                <a:srgbClr val="262626"/>
              </a:solidFill>
              <a:latin typeface="Calibri Light"/>
            </a:endParaRPr>
          </a:p>
          <a:p>
            <a:pPr lvl="3" marL="1728000" indent="-216000">
              <a:spcBef>
                <a:spcPts val="567"/>
              </a:spcBef>
              <a:buClr>
                <a:srgbClr val="000000"/>
              </a:buClr>
              <a:buSzPct val="75000"/>
              <a:buFont typeface="Symbol" charset="2"/>
              <a:buChar char=""/>
            </a:pPr>
            <a:r>
              <a:rPr b="0" lang="en-US" sz="1800" spc="-1" strike="noStrike">
                <a:solidFill>
                  <a:srgbClr val="262626"/>
                </a:solidFill>
                <a:latin typeface="Calibri Light"/>
              </a:rPr>
              <a:t>Fourth Outline Level</a:t>
            </a:r>
            <a:endParaRPr b="0" lang="en-US" sz="1800" spc="-1" strike="noStrike">
              <a:solidFill>
                <a:srgbClr val="262626"/>
              </a:solidFill>
              <a:latin typeface="Calibri Light"/>
            </a:endParaRPr>
          </a:p>
          <a:p>
            <a:pPr lvl="4" marL="2160000" indent="-216000">
              <a:spcBef>
                <a:spcPts val="283"/>
              </a:spcBef>
              <a:buClr>
                <a:srgbClr val="000000"/>
              </a:buClr>
              <a:buSzPct val="45000"/>
              <a:buFont typeface="Wingdings" charset="2"/>
              <a:buChar char=""/>
            </a:pPr>
            <a:r>
              <a:rPr b="0" lang="en-US" sz="2000" spc="-1" strike="noStrike">
                <a:solidFill>
                  <a:srgbClr val="262626"/>
                </a:solidFill>
                <a:latin typeface="Calibri Light"/>
              </a:rPr>
              <a:t>Fifth Outline Level</a:t>
            </a:r>
            <a:endParaRPr b="0" lang="en-US" sz="2000" spc="-1" strike="noStrike">
              <a:solidFill>
                <a:srgbClr val="262626"/>
              </a:solidFill>
              <a:latin typeface="Calibri Light"/>
            </a:endParaRPr>
          </a:p>
          <a:p>
            <a:pPr lvl="5" marL="2592000" indent="-216000">
              <a:spcBef>
                <a:spcPts val="283"/>
              </a:spcBef>
              <a:buClr>
                <a:srgbClr val="000000"/>
              </a:buClr>
              <a:buSzPct val="45000"/>
              <a:buFont typeface="Wingdings" charset="2"/>
              <a:buChar char=""/>
            </a:pPr>
            <a:r>
              <a:rPr b="0" lang="en-US" sz="2000" spc="-1" strike="noStrike">
                <a:solidFill>
                  <a:srgbClr val="262626"/>
                </a:solidFill>
                <a:latin typeface="Calibri Light"/>
              </a:rPr>
              <a:t>Sixth Outline Level</a:t>
            </a:r>
            <a:endParaRPr b="0" lang="en-US" sz="2000" spc="-1" strike="noStrike">
              <a:solidFill>
                <a:srgbClr val="262626"/>
              </a:solidFill>
              <a:latin typeface="Calibri Light"/>
            </a:endParaRPr>
          </a:p>
          <a:p>
            <a:pPr lvl="6" marL="3024000" indent="-216000">
              <a:spcBef>
                <a:spcPts val="283"/>
              </a:spcBef>
              <a:buClr>
                <a:srgbClr val="000000"/>
              </a:buClr>
              <a:buSzPct val="45000"/>
              <a:buFont typeface="Wingdings" charset="2"/>
              <a:buChar char=""/>
            </a:pPr>
            <a:r>
              <a:rPr b="0" lang="en-US" sz="2000" spc="-1" strike="noStrike">
                <a:solidFill>
                  <a:srgbClr val="262626"/>
                </a:solidFill>
                <a:latin typeface="Calibri Light"/>
              </a:rPr>
              <a:t>Seventh Outline Level</a:t>
            </a:r>
            <a:endParaRPr b="0" lang="en-US" sz="2000" spc="-1" strike="noStrike">
              <a:solidFill>
                <a:srgbClr val="262626"/>
              </a:solidFill>
              <a:latin typeface="Calibri Light"/>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92840" y="499680"/>
            <a:ext cx="8079120" cy="1657800"/>
          </a:xfrm>
          <a:prstGeom prst="rect">
            <a:avLst/>
          </a:prstGeom>
        </p:spPr>
        <p:txBody>
          <a:bodyPr anchor="ctr">
            <a:noAutofit/>
          </a:bodyPr>
          <a:p>
            <a:pPr>
              <a:lnSpc>
                <a:spcPct val="90000"/>
              </a:lnSpc>
            </a:pPr>
            <a:r>
              <a:rPr b="0" lang="en-US" sz="4800" spc="-120" strike="noStrike">
                <a:solidFill>
                  <a:srgbClr val="50b4c8"/>
                </a:solidFill>
                <a:latin typeface="Calibri Light"/>
              </a:rPr>
              <a:t>Click to edit Master title style</a:t>
            </a:r>
            <a:endParaRPr b="0" lang="en-US" sz="4800" spc="-1" strike="noStrike">
              <a:solidFill>
                <a:srgbClr val="000000"/>
              </a:solidFill>
              <a:latin typeface="Calibri Light"/>
            </a:endParaRPr>
          </a:p>
        </p:txBody>
      </p:sp>
      <p:sp>
        <p:nvSpPr>
          <p:cNvPr id="39" name="PlaceHolder 2"/>
          <p:cNvSpPr>
            <a:spLocks noGrp="1"/>
          </p:cNvSpPr>
          <p:nvPr>
            <p:ph type="body"/>
          </p:nvPr>
        </p:nvSpPr>
        <p:spPr>
          <a:xfrm>
            <a:off x="507240" y="1993320"/>
            <a:ext cx="8065080" cy="3765960"/>
          </a:xfrm>
          <a:prstGeom prst="rect">
            <a:avLst/>
          </a:prstGeom>
        </p:spPr>
        <p:txBody>
          <a:bodyPr>
            <a:noAutofit/>
          </a:bodyPr>
          <a:p>
            <a:pPr marL="91440" indent="-91080">
              <a:lnSpc>
                <a:spcPct val="85000"/>
              </a:lnSpc>
              <a:spcBef>
                <a:spcPts val="1301"/>
              </a:spcBef>
              <a:buClr>
                <a:srgbClr val="262626"/>
              </a:buClr>
              <a:buFont typeface="Arial"/>
              <a:buChar char=" "/>
            </a:pPr>
            <a:r>
              <a:rPr b="0" lang="en-US" sz="2400" spc="-1" strike="noStrike">
                <a:solidFill>
                  <a:srgbClr val="262626"/>
                </a:solidFill>
                <a:latin typeface="Calibri Light"/>
              </a:rPr>
              <a:t>Edit Master text styles</a:t>
            </a:r>
            <a:endParaRPr b="0" lang="en-US" sz="2400" spc="-1" strike="noStrike">
              <a:solidFill>
                <a:srgbClr val="262626"/>
              </a:solidFill>
              <a:latin typeface="Calibri Light"/>
            </a:endParaRPr>
          </a:p>
          <a:p>
            <a:pPr lvl="1" marL="274320" indent="-342720">
              <a:lnSpc>
                <a:spcPct val="85000"/>
              </a:lnSpc>
              <a:spcBef>
                <a:spcPts val="601"/>
              </a:spcBef>
              <a:buClr>
                <a:srgbClr val="262626"/>
              </a:buClr>
              <a:buFont typeface="Arial"/>
              <a:buChar char=" "/>
            </a:pPr>
            <a:r>
              <a:rPr b="0" lang="en-US" sz="2400" spc="-1" strike="noStrike">
                <a:solidFill>
                  <a:srgbClr val="262626"/>
                </a:solidFill>
                <a:latin typeface="Calibri Light"/>
              </a:rPr>
              <a:t>Second level</a:t>
            </a:r>
            <a:endParaRPr b="0" i="1" lang="en-US" sz="2400" spc="-1" strike="noStrike">
              <a:solidFill>
                <a:srgbClr val="262626"/>
              </a:solidFill>
              <a:latin typeface="Calibri Light"/>
            </a:endParaRPr>
          </a:p>
          <a:p>
            <a:pPr lvl="2" marL="548640" indent="-548280">
              <a:lnSpc>
                <a:spcPct val="85000"/>
              </a:lnSpc>
              <a:spcBef>
                <a:spcPts val="601"/>
              </a:spcBef>
              <a:buClr>
                <a:srgbClr val="262626"/>
              </a:buClr>
              <a:buFont typeface="Arial"/>
              <a:buChar char=" "/>
            </a:pPr>
            <a:r>
              <a:rPr b="0" i="1" lang="en-US" sz="2000" spc="-1" strike="noStrike">
                <a:solidFill>
                  <a:srgbClr val="262626"/>
                </a:solidFill>
                <a:latin typeface="Calibri Light"/>
              </a:rPr>
              <a:t>Third level</a:t>
            </a:r>
            <a:endParaRPr b="0" lang="en-US" sz="2000" spc="-1" strike="noStrike">
              <a:solidFill>
                <a:srgbClr val="262626"/>
              </a:solidFill>
              <a:latin typeface="Calibri Light"/>
            </a:endParaRPr>
          </a:p>
          <a:p>
            <a:pPr lvl="3" marL="822960" indent="-822600">
              <a:lnSpc>
                <a:spcPct val="85000"/>
              </a:lnSpc>
              <a:spcBef>
                <a:spcPts val="601"/>
              </a:spcBef>
              <a:buClr>
                <a:srgbClr val="262626"/>
              </a:buClr>
              <a:buFont typeface="Arial"/>
              <a:buChar char=" "/>
            </a:pPr>
            <a:r>
              <a:rPr b="0" lang="en-US" sz="1800" spc="-1" strike="noStrike">
                <a:solidFill>
                  <a:srgbClr val="262626"/>
                </a:solidFill>
                <a:latin typeface="Calibri Light"/>
              </a:rPr>
              <a:t>Fourth level</a:t>
            </a:r>
            <a:endParaRPr b="0" lang="en-US" sz="1800" spc="-1" strike="noStrike">
              <a:solidFill>
                <a:srgbClr val="262626"/>
              </a:solidFill>
              <a:latin typeface="Calibri Light"/>
            </a:endParaRPr>
          </a:p>
          <a:p>
            <a:pPr lvl="4" marL="1097280" indent="-1096920">
              <a:lnSpc>
                <a:spcPct val="85000"/>
              </a:lnSpc>
              <a:spcBef>
                <a:spcPts val="601"/>
              </a:spcBef>
              <a:buClr>
                <a:srgbClr val="262626"/>
              </a:buClr>
              <a:buFont typeface="Arial"/>
              <a:buChar char=" "/>
            </a:pPr>
            <a:r>
              <a:rPr b="0" lang="en-US" sz="1800" spc="-1" strike="noStrike">
                <a:solidFill>
                  <a:srgbClr val="262626"/>
                </a:solidFill>
                <a:latin typeface="Calibri Light"/>
              </a:rPr>
              <a:t>Fifth level</a:t>
            </a:r>
            <a:endParaRPr b="0" lang="en-US" sz="1800" spc="-1" strike="noStrike">
              <a:solidFill>
                <a:srgbClr val="262626"/>
              </a:solidFill>
              <a:latin typeface="Calibri Light"/>
            </a:endParaRPr>
          </a:p>
        </p:txBody>
      </p:sp>
      <p:sp>
        <p:nvSpPr>
          <p:cNvPr id="40" name="PlaceHolder 3"/>
          <p:cNvSpPr>
            <a:spLocks noGrp="1"/>
          </p:cNvSpPr>
          <p:nvPr>
            <p:ph type="dt"/>
          </p:nvPr>
        </p:nvSpPr>
        <p:spPr>
          <a:xfrm>
            <a:off x="514440" y="6412320"/>
            <a:ext cx="3085920" cy="228240"/>
          </a:xfrm>
          <a:prstGeom prst="rect">
            <a:avLst/>
          </a:prstGeom>
        </p:spPr>
        <p:txBody>
          <a:bodyPr anchor="ctr">
            <a:noAutofit/>
          </a:bodyPr>
          <a:p>
            <a:pPr>
              <a:lnSpc>
                <a:spcPct val="100000"/>
              </a:lnSpc>
            </a:pPr>
            <a:fld id="{A69B5D5D-8F70-43B7-8EC7-FF120E81AC01}" type="datetime1">
              <a:rPr b="0" lang="en-US" sz="950" spc="-1" strike="noStrike">
                <a:solidFill>
                  <a:srgbClr val="000000"/>
                </a:solidFill>
                <a:latin typeface="Calibri Light"/>
              </a:rPr>
              <a:t>03/23/2021</a:t>
            </a:fld>
            <a:endParaRPr b="0" lang="en-US" sz="950" spc="-1" strike="noStrike">
              <a:latin typeface="Times New Roman"/>
            </a:endParaRPr>
          </a:p>
        </p:txBody>
      </p:sp>
      <p:sp>
        <p:nvSpPr>
          <p:cNvPr id="41" name="PlaceHolder 4"/>
          <p:cNvSpPr>
            <a:spLocks noGrp="1"/>
          </p:cNvSpPr>
          <p:nvPr>
            <p:ph type="ftr"/>
          </p:nvPr>
        </p:nvSpPr>
        <p:spPr>
          <a:xfrm>
            <a:off x="514440" y="6554520"/>
            <a:ext cx="3771720" cy="228240"/>
          </a:xfrm>
          <a:prstGeom prst="rect">
            <a:avLst/>
          </a:prstGeom>
        </p:spPr>
        <p:txBody>
          <a:bodyPr anchor="ctr">
            <a:noAutofit/>
          </a:bodyPr>
          <a:p>
            <a:endParaRPr b="0" lang="en-US" sz="2400" spc="-1" strike="noStrike">
              <a:latin typeface="Times New Roman"/>
            </a:endParaRPr>
          </a:p>
        </p:txBody>
      </p:sp>
      <p:sp>
        <p:nvSpPr>
          <p:cNvPr id="42" name="PlaceHolder 5"/>
          <p:cNvSpPr>
            <a:spLocks noGrp="1"/>
          </p:cNvSpPr>
          <p:nvPr>
            <p:ph type="sldNum"/>
          </p:nvPr>
        </p:nvSpPr>
        <p:spPr>
          <a:xfrm>
            <a:off x="6541200" y="5829840"/>
            <a:ext cx="2194200" cy="1396800"/>
          </a:xfrm>
          <a:prstGeom prst="rect">
            <a:avLst/>
          </a:prstGeom>
        </p:spPr>
        <p:txBody>
          <a:bodyPr anchor="b">
            <a:noAutofit/>
          </a:bodyPr>
          <a:p>
            <a:pPr algn="r">
              <a:lnSpc>
                <a:spcPct val="100000"/>
              </a:lnSpc>
            </a:pPr>
            <a:fld id="{5E137BC5-19D4-4F90-88C7-77E90394303F}" type="slidenum">
              <a:rPr b="0" lang="en-US" sz="9000" spc="-1" strike="noStrike">
                <a:solidFill>
                  <a:srgbClr val="50b4c8"/>
                </a:solidFill>
                <a:latin typeface="Calibri Light"/>
              </a:rPr>
              <a:t>&lt;number&gt;</a:t>
            </a:fld>
            <a:endParaRPr b="0" lang="en-US" sz="9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jpeg"/><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jpeg"/><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chart" Target="../charts/chart2.xml"/><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chart" Target="../charts/chart3.xml"/><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png"/><Relationship Id="rId3"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chart" Target="../charts/chart4.xml"/><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CustomShape 1"/>
          <p:cNvSpPr/>
          <p:nvPr/>
        </p:nvSpPr>
        <p:spPr>
          <a:xfrm>
            <a:off x="901080" y="2099520"/>
            <a:ext cx="7959240" cy="2452320"/>
          </a:xfrm>
          <a:prstGeom prst="rect">
            <a:avLst/>
          </a:prstGeom>
          <a:noFill/>
          <a:ln>
            <a:noFill/>
          </a:ln>
        </p:spPr>
        <p:style>
          <a:lnRef idx="0"/>
          <a:fillRef idx="0"/>
          <a:effectRef idx="0"/>
          <a:fontRef idx="minor"/>
        </p:style>
        <p:txBody>
          <a:bodyPr lIns="0" rIns="0" tIns="0" bIns="0" anchor="ctr">
            <a:noAutofit/>
          </a:bodyPr>
          <a:p>
            <a:pPr algn="ctr">
              <a:lnSpc>
                <a:spcPct val="100000"/>
              </a:lnSpc>
            </a:pPr>
            <a:r>
              <a:rPr b="1" lang="en-US" sz="3300" spc="-1" strike="noStrike">
                <a:solidFill>
                  <a:srgbClr val="002060"/>
                </a:solidFill>
                <a:latin typeface="Franklin Gothic Medium Cond"/>
                <a:ea typeface="ヒラギノ角ゴ ProN W3"/>
              </a:rPr>
              <a:t>Aspecte ale performantei </a:t>
            </a:r>
            <a:endParaRPr b="0" lang="en-US" sz="3300" spc="-1" strike="noStrike">
              <a:latin typeface="Arial"/>
            </a:endParaRPr>
          </a:p>
          <a:p>
            <a:pPr algn="ctr">
              <a:lnSpc>
                <a:spcPct val="100000"/>
              </a:lnSpc>
            </a:pPr>
            <a:r>
              <a:rPr b="1" lang="en-US" sz="3300" spc="-1" strike="noStrike">
                <a:solidFill>
                  <a:srgbClr val="002060"/>
                </a:solidFill>
                <a:latin typeface="Franklin Gothic Medium Cond"/>
                <a:ea typeface="ヒラギノ角ゴ ProN W3"/>
              </a:rPr>
              <a:t>procesului de transport de marfuri </a:t>
            </a:r>
            <a:endParaRPr b="0" lang="en-US" sz="3300" spc="-1" strike="noStrike">
              <a:latin typeface="Arial"/>
            </a:endParaRPr>
          </a:p>
          <a:p>
            <a:pPr algn="ctr">
              <a:lnSpc>
                <a:spcPct val="100000"/>
              </a:lnSpc>
            </a:pPr>
            <a:r>
              <a:rPr b="1" lang="en-US" sz="3300" spc="-1" strike="noStrike">
                <a:solidFill>
                  <a:srgbClr val="002060"/>
                </a:solidFill>
                <a:latin typeface="Franklin Gothic Medium Cond"/>
                <a:ea typeface="ヒラギノ角ゴ ProN W3"/>
              </a:rPr>
              <a:t>in corelatie cu </a:t>
            </a:r>
            <a:endParaRPr b="0" lang="en-US" sz="3300" spc="-1" strike="noStrike">
              <a:latin typeface="Arial"/>
            </a:endParaRPr>
          </a:p>
          <a:p>
            <a:pPr algn="ctr">
              <a:lnSpc>
                <a:spcPct val="100000"/>
              </a:lnSpc>
            </a:pPr>
            <a:r>
              <a:rPr b="1" lang="en-US" sz="3300" spc="-1" strike="noStrike">
                <a:solidFill>
                  <a:srgbClr val="002060"/>
                </a:solidFill>
                <a:latin typeface="Franklin Gothic Medium Cond"/>
                <a:ea typeface="ヒラギノ角ゴ ProN W3"/>
              </a:rPr>
              <a:t>infrastructura feroviara</a:t>
            </a:r>
            <a:endParaRPr b="0" lang="en-US" sz="3300" spc="-1" strike="noStrike">
              <a:latin typeface="Arial"/>
            </a:endParaRPr>
          </a:p>
        </p:txBody>
      </p:sp>
      <p:sp>
        <p:nvSpPr>
          <p:cNvPr id="80" name="Line 2"/>
          <p:cNvSpPr/>
          <p:nvPr/>
        </p:nvSpPr>
        <p:spPr>
          <a:xfrm>
            <a:off x="282960" y="1105560"/>
            <a:ext cx="8577720" cy="0"/>
          </a:xfrm>
          <a:prstGeom prst="line">
            <a:avLst/>
          </a:prstGeom>
          <a:ln w="28440">
            <a:solidFill>
              <a:srgbClr val="0070c0"/>
            </a:solidFill>
            <a:round/>
          </a:ln>
        </p:spPr>
        <p:style>
          <a:lnRef idx="1">
            <a:schemeClr val="accent1"/>
          </a:lnRef>
          <a:fillRef idx="0">
            <a:schemeClr val="accent1"/>
          </a:fillRef>
          <a:effectRef idx="0">
            <a:schemeClr val="accent1"/>
          </a:effectRef>
          <a:fontRef idx="minor"/>
        </p:style>
      </p:sp>
    </p:spTree>
  </p:cSld>
  <p:transition spd="slow">
    <p:blinds dir="vert"/>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TextShape 1"/>
          <p:cNvSpPr txBox="1"/>
          <p:nvPr/>
        </p:nvSpPr>
        <p:spPr>
          <a:xfrm>
            <a:off x="8417520" y="6353640"/>
            <a:ext cx="635760" cy="402120"/>
          </a:xfrm>
          <a:prstGeom prst="rect">
            <a:avLst/>
          </a:prstGeom>
          <a:noFill/>
          <a:ln>
            <a:noFill/>
          </a:ln>
        </p:spPr>
        <p:txBody>
          <a:bodyPr anchor="b">
            <a:noAutofit/>
          </a:bodyPr>
          <a:p>
            <a:pPr algn="r">
              <a:lnSpc>
                <a:spcPct val="100000"/>
              </a:lnSpc>
            </a:pPr>
            <a:fld id="{94715201-B1AF-46EB-92F6-D081E2445C49}" type="slidenum">
              <a:rPr b="0" lang="en-US" sz="3300" spc="-1" strike="noStrike">
                <a:solidFill>
                  <a:srgbClr val="002060"/>
                </a:solidFill>
                <a:latin typeface="Constantia"/>
              </a:rPr>
              <a:t>9</a:t>
            </a:fld>
            <a:endParaRPr b="0" lang="en-US" sz="3300" spc="-1" strike="noStrike">
              <a:latin typeface="Times New Roman"/>
            </a:endParaRPr>
          </a:p>
        </p:txBody>
      </p:sp>
      <p:sp>
        <p:nvSpPr>
          <p:cNvPr id="138" name="Line 2"/>
          <p:cNvSpPr/>
          <p:nvPr/>
        </p:nvSpPr>
        <p:spPr>
          <a:xfrm>
            <a:off x="298080" y="1065960"/>
            <a:ext cx="8577360" cy="0"/>
          </a:xfrm>
          <a:prstGeom prst="line">
            <a:avLst/>
          </a:prstGeom>
          <a:ln w="28440">
            <a:solidFill>
              <a:srgbClr val="0070c0"/>
            </a:solidFill>
            <a:round/>
          </a:ln>
        </p:spPr>
        <p:style>
          <a:lnRef idx="1">
            <a:schemeClr val="accent1"/>
          </a:lnRef>
          <a:fillRef idx="0">
            <a:schemeClr val="accent1"/>
          </a:fillRef>
          <a:effectRef idx="0">
            <a:schemeClr val="accent1"/>
          </a:effectRef>
          <a:fontRef idx="minor"/>
        </p:style>
      </p:sp>
      <p:sp>
        <p:nvSpPr>
          <p:cNvPr id="139" name="CustomShape 3"/>
          <p:cNvSpPr/>
          <p:nvPr/>
        </p:nvSpPr>
        <p:spPr>
          <a:xfrm>
            <a:off x="698400" y="7819560"/>
            <a:ext cx="9143640" cy="360"/>
          </a:xfrm>
          <a:prstGeom prst="rect">
            <a:avLst/>
          </a:prstGeom>
          <a:noFill/>
          <a:ln>
            <a:noFill/>
          </a:ln>
        </p:spPr>
        <p:style>
          <a:lnRef idx="0"/>
          <a:fillRef idx="0"/>
          <a:effectRef idx="0"/>
          <a:fontRef idx="minor"/>
        </p:style>
      </p:sp>
      <p:sp>
        <p:nvSpPr>
          <p:cNvPr id="140" name="TextShape 4"/>
          <p:cNvSpPr txBox="1"/>
          <p:nvPr/>
        </p:nvSpPr>
        <p:spPr>
          <a:xfrm>
            <a:off x="586800" y="418320"/>
            <a:ext cx="7886520" cy="471240"/>
          </a:xfrm>
          <a:prstGeom prst="rect">
            <a:avLst/>
          </a:prstGeom>
          <a:noFill/>
          <a:ln>
            <a:noFill/>
          </a:ln>
        </p:spPr>
        <p:txBody>
          <a:bodyPr anchor="ctr">
            <a:normAutofit/>
          </a:bodyPr>
          <a:p>
            <a:pPr>
              <a:lnSpc>
                <a:spcPct val="90000"/>
              </a:lnSpc>
            </a:pPr>
            <a:r>
              <a:rPr b="1" lang="en-US" sz="2100" spc="-120" strike="noStrike">
                <a:solidFill>
                  <a:srgbClr val="002060"/>
                </a:solidFill>
                <a:latin typeface="Constantia"/>
              </a:rPr>
              <a:t>Transportul marfurilor  din Romania prin  Curtici</a:t>
            </a:r>
            <a:endParaRPr b="0" lang="en-US" sz="2100" spc="-1" strike="noStrike">
              <a:solidFill>
                <a:srgbClr val="000000"/>
              </a:solidFill>
              <a:latin typeface="Calibri Light"/>
            </a:endParaRPr>
          </a:p>
        </p:txBody>
      </p:sp>
      <p:pic>
        <p:nvPicPr>
          <p:cNvPr id="141" name="Picture 8" descr=""/>
          <p:cNvPicPr/>
          <p:nvPr/>
        </p:nvPicPr>
        <p:blipFill>
          <a:blip r:embed="rId1"/>
          <a:srcRect l="0" t="18356" r="20002" b="7298"/>
          <a:stretch/>
        </p:blipFill>
        <p:spPr>
          <a:xfrm>
            <a:off x="0" y="1359360"/>
            <a:ext cx="9102600" cy="4756320"/>
          </a:xfrm>
          <a:prstGeom prst="rect">
            <a:avLst/>
          </a:prstGeom>
          <a:ln>
            <a:noFill/>
          </a:ln>
        </p:spPr>
      </p:pic>
      <p:sp>
        <p:nvSpPr>
          <p:cNvPr id="142" name="CustomShape 5"/>
          <p:cNvSpPr/>
          <p:nvPr/>
        </p:nvSpPr>
        <p:spPr>
          <a:xfrm rot="19618200">
            <a:off x="1940760" y="1932840"/>
            <a:ext cx="1589760" cy="2385360"/>
          </a:xfrm>
          <a:prstGeom prst="ellipse">
            <a:avLst/>
          </a:prstGeom>
          <a:noFill/>
          <a:ln w="57240">
            <a:solidFill>
              <a:srgbClr val="ff0000"/>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Shape 1"/>
          <p:cNvSpPr txBox="1"/>
          <p:nvPr/>
        </p:nvSpPr>
        <p:spPr>
          <a:xfrm>
            <a:off x="8417520" y="6353640"/>
            <a:ext cx="635760" cy="402120"/>
          </a:xfrm>
          <a:prstGeom prst="rect">
            <a:avLst/>
          </a:prstGeom>
          <a:noFill/>
          <a:ln>
            <a:noFill/>
          </a:ln>
        </p:spPr>
        <p:txBody>
          <a:bodyPr anchor="b">
            <a:noAutofit/>
          </a:bodyPr>
          <a:p>
            <a:pPr algn="r">
              <a:lnSpc>
                <a:spcPct val="100000"/>
              </a:lnSpc>
            </a:pPr>
            <a:fld id="{483E7CBC-60D7-4535-8C5B-2AE12711CD19}" type="slidenum">
              <a:rPr b="0" lang="en-US" sz="3300" spc="-1" strike="noStrike">
                <a:solidFill>
                  <a:srgbClr val="002060"/>
                </a:solidFill>
                <a:latin typeface="Constantia"/>
              </a:rPr>
              <a:t>10</a:t>
            </a:fld>
            <a:endParaRPr b="0" lang="en-US" sz="3300" spc="-1" strike="noStrike">
              <a:latin typeface="Times New Roman"/>
            </a:endParaRPr>
          </a:p>
        </p:txBody>
      </p:sp>
      <p:sp>
        <p:nvSpPr>
          <p:cNvPr id="144" name="Line 2"/>
          <p:cNvSpPr/>
          <p:nvPr/>
        </p:nvSpPr>
        <p:spPr>
          <a:xfrm>
            <a:off x="298080" y="1065960"/>
            <a:ext cx="8577360" cy="0"/>
          </a:xfrm>
          <a:prstGeom prst="line">
            <a:avLst/>
          </a:prstGeom>
          <a:ln w="28440">
            <a:solidFill>
              <a:srgbClr val="0070c0"/>
            </a:solidFill>
            <a:round/>
          </a:ln>
        </p:spPr>
        <p:style>
          <a:lnRef idx="1">
            <a:schemeClr val="accent1"/>
          </a:lnRef>
          <a:fillRef idx="0">
            <a:schemeClr val="accent1"/>
          </a:fillRef>
          <a:effectRef idx="0">
            <a:schemeClr val="accent1"/>
          </a:effectRef>
          <a:fontRef idx="minor"/>
        </p:style>
      </p:sp>
      <p:sp>
        <p:nvSpPr>
          <p:cNvPr id="145" name="CustomShape 3"/>
          <p:cNvSpPr/>
          <p:nvPr/>
        </p:nvSpPr>
        <p:spPr>
          <a:xfrm>
            <a:off x="698400" y="7819560"/>
            <a:ext cx="9143640" cy="360"/>
          </a:xfrm>
          <a:prstGeom prst="rect">
            <a:avLst/>
          </a:prstGeom>
          <a:noFill/>
          <a:ln>
            <a:noFill/>
          </a:ln>
        </p:spPr>
        <p:style>
          <a:lnRef idx="0"/>
          <a:fillRef idx="0"/>
          <a:effectRef idx="0"/>
          <a:fontRef idx="minor"/>
        </p:style>
      </p:sp>
      <p:pic>
        <p:nvPicPr>
          <p:cNvPr id="146" name="Picture 8" descr=""/>
          <p:cNvPicPr/>
          <p:nvPr/>
        </p:nvPicPr>
        <p:blipFill>
          <a:blip r:embed="rId1"/>
          <a:srcRect l="0" t="18189" r="20599" b="7293"/>
          <a:stretch/>
        </p:blipFill>
        <p:spPr>
          <a:xfrm>
            <a:off x="90360" y="1242000"/>
            <a:ext cx="9053280" cy="4797720"/>
          </a:xfrm>
          <a:prstGeom prst="rect">
            <a:avLst/>
          </a:prstGeom>
          <a:ln>
            <a:noFill/>
          </a:ln>
        </p:spPr>
      </p:pic>
      <p:sp>
        <p:nvSpPr>
          <p:cNvPr id="147" name="CustomShape 4"/>
          <p:cNvSpPr/>
          <p:nvPr/>
        </p:nvSpPr>
        <p:spPr>
          <a:xfrm rot="16200000">
            <a:off x="3159360" y="1256760"/>
            <a:ext cx="1426680" cy="1397520"/>
          </a:xfrm>
          <a:prstGeom prst="ellipse">
            <a:avLst/>
          </a:prstGeom>
          <a:noFill/>
          <a:ln w="57240">
            <a:solidFill>
              <a:srgbClr val="ff0000"/>
            </a:solidFill>
            <a:round/>
          </a:ln>
        </p:spPr>
        <p:style>
          <a:lnRef idx="2">
            <a:schemeClr val="accent1">
              <a:shade val="50000"/>
            </a:schemeClr>
          </a:lnRef>
          <a:fillRef idx="1">
            <a:schemeClr val="accent1"/>
          </a:fillRef>
          <a:effectRef idx="0">
            <a:schemeClr val="accent1"/>
          </a:effectRef>
          <a:fontRef idx="minor"/>
        </p:style>
      </p:sp>
      <p:sp>
        <p:nvSpPr>
          <p:cNvPr id="148" name="CustomShape 5"/>
          <p:cNvSpPr/>
          <p:nvPr/>
        </p:nvSpPr>
        <p:spPr>
          <a:xfrm>
            <a:off x="586800" y="418320"/>
            <a:ext cx="7886520" cy="471240"/>
          </a:xfrm>
          <a:prstGeom prst="rect">
            <a:avLst/>
          </a:prstGeom>
          <a:noFill/>
          <a:ln>
            <a:noFill/>
          </a:ln>
        </p:spPr>
        <p:style>
          <a:lnRef idx="0"/>
          <a:fillRef idx="0"/>
          <a:effectRef idx="0"/>
          <a:fontRef idx="minor"/>
        </p:style>
        <p:txBody>
          <a:bodyPr anchor="ctr">
            <a:normAutofit/>
          </a:bodyPr>
          <a:p>
            <a:pPr>
              <a:lnSpc>
                <a:spcPct val="90000"/>
              </a:lnSpc>
            </a:pPr>
            <a:r>
              <a:rPr b="1" lang="en-US" sz="2100" spc="-120" strike="noStrike">
                <a:solidFill>
                  <a:srgbClr val="002060"/>
                </a:solidFill>
                <a:latin typeface="Constantia"/>
              </a:rPr>
              <a:t>Transportul marfurilor  din Romania  prin  Dornesti</a:t>
            </a:r>
            <a:endParaRPr b="0" lang="en-US" sz="21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TextShape 1"/>
          <p:cNvSpPr txBox="1"/>
          <p:nvPr/>
        </p:nvSpPr>
        <p:spPr>
          <a:xfrm>
            <a:off x="8417520" y="6353640"/>
            <a:ext cx="635760" cy="402120"/>
          </a:xfrm>
          <a:prstGeom prst="rect">
            <a:avLst/>
          </a:prstGeom>
          <a:noFill/>
          <a:ln>
            <a:noFill/>
          </a:ln>
        </p:spPr>
        <p:txBody>
          <a:bodyPr anchor="b">
            <a:noAutofit/>
          </a:bodyPr>
          <a:p>
            <a:pPr algn="r">
              <a:lnSpc>
                <a:spcPct val="100000"/>
              </a:lnSpc>
            </a:pPr>
            <a:fld id="{14A93273-9019-4353-8E21-4C753F1B6143}" type="slidenum">
              <a:rPr b="0" lang="en-US" sz="3300" spc="-1" strike="noStrike">
                <a:solidFill>
                  <a:srgbClr val="002060"/>
                </a:solidFill>
                <a:latin typeface="Constantia"/>
              </a:rPr>
              <a:t>11</a:t>
            </a:fld>
            <a:endParaRPr b="0" lang="en-US" sz="3300" spc="-1" strike="noStrike">
              <a:latin typeface="Times New Roman"/>
            </a:endParaRPr>
          </a:p>
        </p:txBody>
      </p:sp>
      <p:sp>
        <p:nvSpPr>
          <p:cNvPr id="150" name="Line 2"/>
          <p:cNvSpPr/>
          <p:nvPr/>
        </p:nvSpPr>
        <p:spPr>
          <a:xfrm>
            <a:off x="298080" y="1065960"/>
            <a:ext cx="8577360" cy="0"/>
          </a:xfrm>
          <a:prstGeom prst="line">
            <a:avLst/>
          </a:prstGeom>
          <a:ln w="28440">
            <a:solidFill>
              <a:srgbClr val="0070c0"/>
            </a:solidFill>
            <a:round/>
          </a:ln>
        </p:spPr>
        <p:style>
          <a:lnRef idx="1">
            <a:schemeClr val="accent1"/>
          </a:lnRef>
          <a:fillRef idx="0">
            <a:schemeClr val="accent1"/>
          </a:fillRef>
          <a:effectRef idx="0">
            <a:schemeClr val="accent1"/>
          </a:effectRef>
          <a:fontRef idx="minor"/>
        </p:style>
      </p:sp>
      <p:sp>
        <p:nvSpPr>
          <p:cNvPr id="151" name="CustomShape 3"/>
          <p:cNvSpPr/>
          <p:nvPr/>
        </p:nvSpPr>
        <p:spPr>
          <a:xfrm>
            <a:off x="698400" y="7819560"/>
            <a:ext cx="9143640" cy="360"/>
          </a:xfrm>
          <a:prstGeom prst="rect">
            <a:avLst/>
          </a:prstGeom>
          <a:noFill/>
          <a:ln>
            <a:noFill/>
          </a:ln>
        </p:spPr>
        <p:style>
          <a:lnRef idx="0"/>
          <a:fillRef idx="0"/>
          <a:effectRef idx="0"/>
          <a:fontRef idx="minor"/>
        </p:style>
      </p:sp>
      <p:sp>
        <p:nvSpPr>
          <p:cNvPr id="152" name="TextShape 4"/>
          <p:cNvSpPr txBox="1"/>
          <p:nvPr/>
        </p:nvSpPr>
        <p:spPr>
          <a:xfrm>
            <a:off x="586800" y="418320"/>
            <a:ext cx="7886520" cy="471240"/>
          </a:xfrm>
          <a:prstGeom prst="rect">
            <a:avLst/>
          </a:prstGeom>
          <a:noFill/>
          <a:ln>
            <a:noFill/>
          </a:ln>
        </p:spPr>
        <p:txBody>
          <a:bodyPr anchor="ctr">
            <a:normAutofit/>
          </a:bodyPr>
          <a:p>
            <a:pPr>
              <a:lnSpc>
                <a:spcPct val="90000"/>
              </a:lnSpc>
            </a:pPr>
            <a:r>
              <a:rPr b="1" lang="en-US" sz="2100" spc="-120" strike="noStrike">
                <a:solidFill>
                  <a:srgbClr val="002060"/>
                </a:solidFill>
                <a:latin typeface="Constantia"/>
              </a:rPr>
              <a:t>Viteza comerciala a marfii  -  indicatorul  de performanta esential </a:t>
            </a:r>
            <a:endParaRPr b="0" lang="en-US" sz="2100" spc="-1" strike="noStrike">
              <a:solidFill>
                <a:srgbClr val="000000"/>
              </a:solidFill>
              <a:latin typeface="Calibri Light"/>
            </a:endParaRPr>
          </a:p>
        </p:txBody>
      </p:sp>
      <p:sp>
        <p:nvSpPr>
          <p:cNvPr id="153" name="CustomShape 5"/>
          <p:cNvSpPr/>
          <p:nvPr/>
        </p:nvSpPr>
        <p:spPr>
          <a:xfrm>
            <a:off x="4572000" y="1677600"/>
            <a:ext cx="3863160" cy="16444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1800" spc="-1" strike="noStrike">
                <a:solidFill>
                  <a:srgbClr val="000000"/>
                </a:solidFill>
                <a:latin typeface="Calibri Light"/>
              </a:rPr>
              <a:t>Viteza comerciala camion </a:t>
            </a:r>
            <a:endParaRPr b="0" lang="en-US" sz="1800" spc="-1" strike="noStrike">
              <a:latin typeface="Arial"/>
            </a:endParaRPr>
          </a:p>
          <a:p>
            <a:pPr algn="ctr">
              <a:lnSpc>
                <a:spcPct val="100000"/>
              </a:lnSpc>
            </a:pPr>
            <a:r>
              <a:rPr b="1" lang="en-US" sz="4800" spc="-1" strike="noStrike">
                <a:solidFill>
                  <a:srgbClr val="000000"/>
                </a:solidFill>
                <a:latin typeface="Calibri Light"/>
              </a:rPr>
              <a:t>=</a:t>
            </a:r>
            <a:r>
              <a:rPr b="1" lang="en-US" sz="1800" spc="-1" strike="noStrike">
                <a:solidFill>
                  <a:srgbClr val="000000"/>
                </a:solidFill>
                <a:latin typeface="Calibri Light"/>
              </a:rPr>
              <a:t> </a:t>
            </a:r>
            <a:endParaRPr b="0" lang="en-US" sz="1800" spc="-1" strike="noStrike">
              <a:latin typeface="Arial"/>
            </a:endParaRPr>
          </a:p>
          <a:p>
            <a:pPr algn="ctr">
              <a:lnSpc>
                <a:spcPct val="100000"/>
              </a:lnSpc>
            </a:pPr>
            <a:r>
              <a:rPr b="0" lang="en-US" sz="1800" spc="-1" strike="noStrike">
                <a:solidFill>
                  <a:srgbClr val="000000"/>
                </a:solidFill>
                <a:latin typeface="Calibri Light"/>
              </a:rPr>
              <a:t>Viteza comeriala marfa transportata pe sosea</a:t>
            </a:r>
            <a:endParaRPr b="0" lang="en-US" sz="1800" spc="-1" strike="noStrike">
              <a:latin typeface="Arial"/>
            </a:endParaRPr>
          </a:p>
        </p:txBody>
      </p:sp>
      <p:sp>
        <p:nvSpPr>
          <p:cNvPr id="154" name="CustomShape 6"/>
          <p:cNvSpPr/>
          <p:nvPr/>
        </p:nvSpPr>
        <p:spPr>
          <a:xfrm>
            <a:off x="4685760" y="4600440"/>
            <a:ext cx="4189680" cy="15836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1800" spc="-1" strike="noStrike">
                <a:solidFill>
                  <a:srgbClr val="000000"/>
                </a:solidFill>
                <a:latin typeface="Calibri Light"/>
              </a:rPr>
              <a:t>Viteza comerciala tren</a:t>
            </a:r>
            <a:endParaRPr b="0" lang="en-US" sz="1800" spc="-1" strike="noStrike">
              <a:latin typeface="Arial"/>
            </a:endParaRPr>
          </a:p>
          <a:p>
            <a:pPr algn="ctr">
              <a:lnSpc>
                <a:spcPct val="100000"/>
              </a:lnSpc>
            </a:pPr>
            <a:r>
              <a:rPr b="0" lang="en-US" sz="4400" spc="-1" strike="noStrike">
                <a:solidFill>
                  <a:srgbClr val="000000"/>
                </a:solidFill>
                <a:latin typeface="Calibri Light"/>
              </a:rPr>
              <a:t> </a:t>
            </a:r>
            <a:r>
              <a:rPr b="1" lang="en-US" sz="4400" spc="-1" strike="noStrike">
                <a:solidFill>
                  <a:srgbClr val="000000"/>
                </a:solidFill>
                <a:latin typeface="Calibri Light"/>
              </a:rPr>
              <a:t>≠</a:t>
            </a:r>
            <a:r>
              <a:rPr b="0" lang="en-US" sz="4400" spc="-1" strike="noStrike">
                <a:solidFill>
                  <a:srgbClr val="000000"/>
                </a:solidFill>
                <a:latin typeface="Calibri Light"/>
              </a:rPr>
              <a:t> </a:t>
            </a:r>
            <a:endParaRPr b="0" lang="en-US" sz="4400" spc="-1" strike="noStrike">
              <a:latin typeface="Arial"/>
            </a:endParaRPr>
          </a:p>
          <a:p>
            <a:pPr algn="ctr">
              <a:lnSpc>
                <a:spcPct val="100000"/>
              </a:lnSpc>
            </a:pPr>
            <a:r>
              <a:rPr b="0" lang="en-US" sz="1800" spc="-1" strike="noStrike">
                <a:solidFill>
                  <a:srgbClr val="000000"/>
                </a:solidFill>
                <a:latin typeface="Calibri Light"/>
              </a:rPr>
              <a:t>Viteza comeriala marfa transportata  pe calea ferata</a:t>
            </a:r>
            <a:endParaRPr b="0" lang="en-US" sz="1800" spc="-1" strike="noStrike">
              <a:latin typeface="Arial"/>
            </a:endParaRPr>
          </a:p>
        </p:txBody>
      </p:sp>
      <p:pic>
        <p:nvPicPr>
          <p:cNvPr id="155" name="Picture 1" descr=""/>
          <p:cNvPicPr/>
          <p:nvPr/>
        </p:nvPicPr>
        <p:blipFill>
          <a:blip r:embed="rId1"/>
          <a:srcRect l="12343" t="9178" r="30532" b="15236"/>
          <a:stretch/>
        </p:blipFill>
        <p:spPr>
          <a:xfrm>
            <a:off x="671040" y="1386360"/>
            <a:ext cx="3222720" cy="2397240"/>
          </a:xfrm>
          <a:prstGeom prst="rect">
            <a:avLst/>
          </a:prstGeom>
          <a:ln>
            <a:noFill/>
          </a:ln>
        </p:spPr>
      </p:pic>
      <p:pic>
        <p:nvPicPr>
          <p:cNvPr id="156" name="Picture 4" descr=""/>
          <p:cNvPicPr/>
          <p:nvPr/>
        </p:nvPicPr>
        <p:blipFill>
          <a:blip r:embed="rId2"/>
          <a:stretch/>
        </p:blipFill>
        <p:spPr>
          <a:xfrm>
            <a:off x="671040" y="4172040"/>
            <a:ext cx="3222720" cy="238248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TextShape 1"/>
          <p:cNvSpPr txBox="1"/>
          <p:nvPr/>
        </p:nvSpPr>
        <p:spPr>
          <a:xfrm>
            <a:off x="8417520" y="6353640"/>
            <a:ext cx="635760" cy="402120"/>
          </a:xfrm>
          <a:prstGeom prst="rect">
            <a:avLst/>
          </a:prstGeom>
          <a:noFill/>
          <a:ln>
            <a:noFill/>
          </a:ln>
        </p:spPr>
        <p:txBody>
          <a:bodyPr anchor="b">
            <a:noAutofit/>
          </a:bodyPr>
          <a:p>
            <a:pPr algn="r">
              <a:lnSpc>
                <a:spcPct val="100000"/>
              </a:lnSpc>
            </a:pPr>
            <a:fld id="{F71EED46-81BA-4838-9C08-72AFD2156FCF}" type="slidenum">
              <a:rPr b="0" lang="en-US" sz="3300" spc="-1" strike="noStrike">
                <a:solidFill>
                  <a:srgbClr val="002060"/>
                </a:solidFill>
                <a:latin typeface="Constantia"/>
              </a:rPr>
              <a:t>12</a:t>
            </a:fld>
            <a:endParaRPr b="0" lang="en-US" sz="3300" spc="-1" strike="noStrike">
              <a:latin typeface="Times New Roman"/>
            </a:endParaRPr>
          </a:p>
        </p:txBody>
      </p:sp>
      <p:sp>
        <p:nvSpPr>
          <p:cNvPr id="158" name="Line 2"/>
          <p:cNvSpPr/>
          <p:nvPr/>
        </p:nvSpPr>
        <p:spPr>
          <a:xfrm>
            <a:off x="298080" y="1065960"/>
            <a:ext cx="8577360" cy="0"/>
          </a:xfrm>
          <a:prstGeom prst="line">
            <a:avLst/>
          </a:prstGeom>
          <a:ln w="28440">
            <a:solidFill>
              <a:srgbClr val="0070c0"/>
            </a:solidFill>
            <a:round/>
          </a:ln>
        </p:spPr>
        <p:style>
          <a:lnRef idx="1">
            <a:schemeClr val="accent1"/>
          </a:lnRef>
          <a:fillRef idx="0">
            <a:schemeClr val="accent1"/>
          </a:fillRef>
          <a:effectRef idx="0">
            <a:schemeClr val="accent1"/>
          </a:effectRef>
          <a:fontRef idx="minor"/>
        </p:style>
      </p:sp>
      <p:sp>
        <p:nvSpPr>
          <p:cNvPr id="159" name="CustomShape 3"/>
          <p:cNvSpPr/>
          <p:nvPr/>
        </p:nvSpPr>
        <p:spPr>
          <a:xfrm>
            <a:off x="698400" y="7819560"/>
            <a:ext cx="9143640" cy="360"/>
          </a:xfrm>
          <a:prstGeom prst="rect">
            <a:avLst/>
          </a:prstGeom>
          <a:noFill/>
          <a:ln>
            <a:noFill/>
          </a:ln>
        </p:spPr>
        <p:style>
          <a:lnRef idx="0"/>
          <a:fillRef idx="0"/>
          <a:effectRef idx="0"/>
          <a:fontRef idx="minor"/>
        </p:style>
      </p:sp>
      <p:sp>
        <p:nvSpPr>
          <p:cNvPr id="160" name="TextShape 4"/>
          <p:cNvSpPr txBox="1"/>
          <p:nvPr/>
        </p:nvSpPr>
        <p:spPr>
          <a:xfrm>
            <a:off x="586800" y="418320"/>
            <a:ext cx="7886520" cy="471240"/>
          </a:xfrm>
          <a:prstGeom prst="rect">
            <a:avLst/>
          </a:prstGeom>
          <a:noFill/>
          <a:ln>
            <a:noFill/>
          </a:ln>
        </p:spPr>
        <p:txBody>
          <a:bodyPr anchor="ctr">
            <a:normAutofit/>
          </a:bodyPr>
          <a:p>
            <a:pPr>
              <a:lnSpc>
                <a:spcPct val="90000"/>
              </a:lnSpc>
            </a:pPr>
            <a:r>
              <a:rPr b="1" lang="en-US" sz="2100" spc="-120" strike="noStrike">
                <a:solidFill>
                  <a:srgbClr val="002060"/>
                </a:solidFill>
                <a:latin typeface="Constantia"/>
              </a:rPr>
              <a:t>Viteza comerciala a trenurilor / Viteza comerciala a marfii</a:t>
            </a:r>
            <a:endParaRPr b="0" lang="en-US" sz="2100" spc="-1" strike="noStrike">
              <a:solidFill>
                <a:srgbClr val="000000"/>
              </a:solidFill>
              <a:latin typeface="Calibri Light"/>
            </a:endParaRPr>
          </a:p>
        </p:txBody>
      </p:sp>
      <p:graphicFrame>
        <p:nvGraphicFramePr>
          <p:cNvPr id="161" name="Chart 8"/>
          <p:cNvGraphicFramePr/>
          <p:nvPr/>
        </p:nvGraphicFramePr>
        <p:xfrm>
          <a:off x="407880" y="1142640"/>
          <a:ext cx="8577000" cy="4836960"/>
        </p:xfrm>
        <a:graphic>
          <a:graphicData uri="http://schemas.openxmlformats.org/drawingml/2006/chart">
            <c:chart xmlns:c="http://schemas.openxmlformats.org/drawingml/2006/chart" xmlns:r="http://schemas.openxmlformats.org/officeDocument/2006/relationships" r:id="rId1"/>
          </a:graphicData>
        </a:graphic>
      </p:graphicFrame>
      <p:sp>
        <p:nvSpPr>
          <p:cNvPr id="162" name="CustomShape 5"/>
          <p:cNvSpPr/>
          <p:nvPr/>
        </p:nvSpPr>
        <p:spPr>
          <a:xfrm>
            <a:off x="407880" y="5888160"/>
            <a:ext cx="8875440" cy="72972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457200"/>
              </a:tabLst>
            </a:pPr>
            <a:r>
              <a:rPr b="0" lang="fr-FR" sz="1400" spc="-1" strike="noStrike">
                <a:solidFill>
                  <a:srgbClr val="000000"/>
                </a:solidFill>
                <a:latin typeface="Times New Roman"/>
                <a:ea typeface="Times New Roman"/>
              </a:rPr>
              <a:t>Surse: </a:t>
            </a:r>
            <a:endParaRPr b="0" lang="en-US" sz="1400" spc="-1" strike="noStrike">
              <a:latin typeface="Arial"/>
            </a:endParaRPr>
          </a:p>
          <a:p>
            <a:pPr>
              <a:lnSpc>
                <a:spcPct val="100000"/>
              </a:lnSpc>
              <a:tabLst>
                <a:tab algn="l" pos="457200"/>
              </a:tabLst>
            </a:pPr>
            <a:r>
              <a:rPr b="0" lang="fr-FR" sz="1400" spc="-1" strike="noStrike">
                <a:solidFill>
                  <a:srgbClr val="000000"/>
                </a:solidFill>
                <a:latin typeface="Times New Roman"/>
                <a:ea typeface="Times New Roman"/>
              </a:rPr>
              <a:t>-Consiliul National de Supraveghere in Domeniul Feroviar - </a:t>
            </a:r>
            <a:r>
              <a:rPr b="0" i="1" lang="fr-FR" sz="1400" spc="-1" strike="noStrike">
                <a:solidFill>
                  <a:srgbClr val="000000"/>
                </a:solidFill>
                <a:latin typeface="Times New Roman"/>
                <a:ea typeface="Times New Roman"/>
              </a:rPr>
              <a:t>Studiu privind infrastructura de transport feroviar</a:t>
            </a:r>
            <a:r>
              <a:rPr b="0" lang="fr-FR" sz="1400" spc="-1" strike="noStrike">
                <a:solidFill>
                  <a:srgbClr val="000000"/>
                </a:solidFill>
                <a:latin typeface="Times New Roman"/>
                <a:ea typeface="Times New Roman"/>
              </a:rPr>
              <a:t> – 2019 </a:t>
            </a:r>
            <a:endParaRPr b="0" lang="en-US" sz="1400" spc="-1" strike="noStrike">
              <a:latin typeface="Arial"/>
            </a:endParaRPr>
          </a:p>
          <a:p>
            <a:pPr>
              <a:lnSpc>
                <a:spcPct val="100000"/>
              </a:lnSpc>
              <a:tabLst>
                <a:tab algn="l" pos="457200"/>
              </a:tabLst>
            </a:pPr>
            <a:r>
              <a:rPr b="0" lang="fr-FR" sz="1400" spc="-1" strike="noStrike">
                <a:solidFill>
                  <a:srgbClr val="000000"/>
                </a:solidFill>
                <a:latin typeface="Times New Roman"/>
                <a:ea typeface="Times New Roman"/>
              </a:rPr>
              <a:t>-GFR</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Shape 1"/>
          <p:cNvSpPr txBox="1"/>
          <p:nvPr/>
        </p:nvSpPr>
        <p:spPr>
          <a:xfrm>
            <a:off x="8417520" y="6353640"/>
            <a:ext cx="635760" cy="402120"/>
          </a:xfrm>
          <a:prstGeom prst="rect">
            <a:avLst/>
          </a:prstGeom>
          <a:noFill/>
          <a:ln>
            <a:noFill/>
          </a:ln>
        </p:spPr>
        <p:txBody>
          <a:bodyPr anchor="b">
            <a:noAutofit/>
          </a:bodyPr>
          <a:p>
            <a:pPr algn="r">
              <a:lnSpc>
                <a:spcPct val="100000"/>
              </a:lnSpc>
            </a:pPr>
            <a:fld id="{2597511F-135A-4411-86E5-72958A175EAE}" type="slidenum">
              <a:rPr b="0" lang="en-US" sz="3300" spc="-1" strike="noStrike">
                <a:solidFill>
                  <a:srgbClr val="002060"/>
                </a:solidFill>
                <a:latin typeface="Constantia"/>
              </a:rPr>
              <a:t>13</a:t>
            </a:fld>
            <a:endParaRPr b="0" lang="en-US" sz="3300" spc="-1" strike="noStrike">
              <a:latin typeface="Times New Roman"/>
            </a:endParaRPr>
          </a:p>
        </p:txBody>
      </p:sp>
      <p:sp>
        <p:nvSpPr>
          <p:cNvPr id="164" name="Line 2"/>
          <p:cNvSpPr/>
          <p:nvPr/>
        </p:nvSpPr>
        <p:spPr>
          <a:xfrm>
            <a:off x="298080" y="1065960"/>
            <a:ext cx="8577360" cy="0"/>
          </a:xfrm>
          <a:prstGeom prst="line">
            <a:avLst/>
          </a:prstGeom>
          <a:ln w="28440">
            <a:solidFill>
              <a:srgbClr val="0070c0"/>
            </a:solidFill>
            <a:round/>
          </a:ln>
        </p:spPr>
        <p:style>
          <a:lnRef idx="1">
            <a:schemeClr val="accent1"/>
          </a:lnRef>
          <a:fillRef idx="0">
            <a:schemeClr val="accent1"/>
          </a:fillRef>
          <a:effectRef idx="0">
            <a:schemeClr val="accent1"/>
          </a:effectRef>
          <a:fontRef idx="minor"/>
        </p:style>
      </p:sp>
      <p:sp>
        <p:nvSpPr>
          <p:cNvPr id="165" name="CustomShape 3"/>
          <p:cNvSpPr/>
          <p:nvPr/>
        </p:nvSpPr>
        <p:spPr>
          <a:xfrm>
            <a:off x="698400" y="7819560"/>
            <a:ext cx="9143640" cy="360"/>
          </a:xfrm>
          <a:prstGeom prst="rect">
            <a:avLst/>
          </a:prstGeom>
          <a:noFill/>
          <a:ln>
            <a:noFill/>
          </a:ln>
        </p:spPr>
        <p:style>
          <a:lnRef idx="0"/>
          <a:fillRef idx="0"/>
          <a:effectRef idx="0"/>
          <a:fontRef idx="minor"/>
        </p:style>
      </p:sp>
      <p:pic>
        <p:nvPicPr>
          <p:cNvPr id="166" name="Picture 1" descr=""/>
          <p:cNvPicPr/>
          <p:nvPr/>
        </p:nvPicPr>
        <p:blipFill>
          <a:blip r:embed="rId1"/>
          <a:stretch/>
        </p:blipFill>
        <p:spPr>
          <a:xfrm>
            <a:off x="0" y="1119600"/>
            <a:ext cx="9143640" cy="5013720"/>
          </a:xfrm>
          <a:prstGeom prst="rect">
            <a:avLst/>
          </a:prstGeom>
          <a:ln>
            <a:noFill/>
          </a:ln>
        </p:spPr>
      </p:pic>
      <p:sp>
        <p:nvSpPr>
          <p:cNvPr id="167" name="CustomShape 4"/>
          <p:cNvSpPr/>
          <p:nvPr/>
        </p:nvSpPr>
        <p:spPr>
          <a:xfrm>
            <a:off x="2410560" y="4635000"/>
            <a:ext cx="3322440" cy="531000"/>
          </a:xfrm>
          <a:prstGeom prst="rect">
            <a:avLst/>
          </a:prstGeom>
          <a:blipFill rotWithShape="0">
            <a:blip r:embed="rId2"/>
            <a:tile/>
          </a:blip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en-US" sz="1800" spc="-1" strike="noStrike">
                <a:solidFill>
                  <a:srgbClr val="000000"/>
                </a:solidFill>
                <a:latin typeface="Calibri Light"/>
              </a:rPr>
              <a:t>Modernizare tronson Arad - Curtici</a:t>
            </a:r>
            <a:endParaRPr b="0" lang="en-US" sz="1800" spc="-1" strike="noStrike">
              <a:latin typeface="Arial"/>
            </a:endParaRPr>
          </a:p>
        </p:txBody>
      </p:sp>
      <p:sp>
        <p:nvSpPr>
          <p:cNvPr id="168" name="Line 5"/>
          <p:cNvSpPr/>
          <p:nvPr/>
        </p:nvSpPr>
        <p:spPr>
          <a:xfrm>
            <a:off x="698040" y="3556440"/>
            <a:ext cx="8177400" cy="2880"/>
          </a:xfrm>
          <a:prstGeom prst="line">
            <a:avLst/>
          </a:prstGeom>
          <a:ln w="57240">
            <a:solidFill>
              <a:srgbClr val="ff0000"/>
            </a:solidFill>
            <a:prstDash val="dash"/>
            <a:round/>
          </a:ln>
        </p:spPr>
        <p:style>
          <a:lnRef idx="0"/>
          <a:fillRef idx="0"/>
          <a:effectRef idx="0"/>
          <a:fontRef idx="minor"/>
        </p:style>
      </p:sp>
      <p:sp>
        <p:nvSpPr>
          <p:cNvPr id="169" name="CustomShape 6"/>
          <p:cNvSpPr/>
          <p:nvPr/>
        </p:nvSpPr>
        <p:spPr>
          <a:xfrm>
            <a:off x="385200" y="6298560"/>
            <a:ext cx="8290080" cy="3034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457200"/>
              </a:tabLst>
            </a:pPr>
            <a:r>
              <a:rPr b="0" lang="fr-FR" sz="1400" spc="-1" strike="noStrike">
                <a:solidFill>
                  <a:srgbClr val="000000"/>
                </a:solidFill>
                <a:latin typeface="Times New Roman"/>
                <a:ea typeface="Times New Roman"/>
              </a:rPr>
              <a:t>Sursa: GFR</a:t>
            </a:r>
            <a:endParaRPr b="0" lang="en-US" sz="1400" spc="-1" strike="noStrike">
              <a:latin typeface="Arial"/>
            </a:endParaRPr>
          </a:p>
        </p:txBody>
      </p:sp>
      <p:sp>
        <p:nvSpPr>
          <p:cNvPr id="170" name="TextShape 7"/>
          <p:cNvSpPr txBox="1"/>
          <p:nvPr/>
        </p:nvSpPr>
        <p:spPr>
          <a:xfrm>
            <a:off x="338760" y="427680"/>
            <a:ext cx="8466480" cy="471240"/>
          </a:xfrm>
          <a:prstGeom prst="rect">
            <a:avLst/>
          </a:prstGeom>
          <a:noFill/>
          <a:ln>
            <a:noFill/>
          </a:ln>
        </p:spPr>
        <p:txBody>
          <a:bodyPr anchor="ctr">
            <a:normAutofit/>
          </a:bodyPr>
          <a:p>
            <a:pPr>
              <a:lnSpc>
                <a:spcPct val="90000"/>
              </a:lnSpc>
            </a:pPr>
            <a:r>
              <a:rPr b="1" lang="en-US" sz="2100" spc="-120" strike="noStrike">
                <a:solidFill>
                  <a:srgbClr val="002060"/>
                </a:solidFill>
                <a:latin typeface="Constantia"/>
              </a:rPr>
              <a:t>Viteza comerciala a marfurilor  spre frontiere</a:t>
            </a:r>
            <a:endParaRPr b="0" lang="en-US" sz="2100" spc="-1" strike="noStrike">
              <a:solidFill>
                <a:srgbClr val="000000"/>
              </a:solidFill>
              <a:latin typeface="Calibri Light"/>
            </a:endParaRPr>
          </a:p>
        </p:txBody>
      </p:sp>
    </p:spTree>
  </p:cSld>
  <mc:AlternateContent>
    <mc:Choice Requires="p14">
      <p:transition spd="slow" p14:dur="2000"/>
    </mc:Choice>
    <mc:Fallback>
      <p:transition spd="slow"/>
    </mc:Fallback>
  </mc:AlternateContent>
  <p:timing>
    <p:tnLst>
      <p:par>
        <p:cTn id="23" dur="indefinite" restart="never" nodeType="tmRoot">
          <p:childTnLst>
            <p:seq>
              <p:cTn id="24" dur="indefinite" nodeType="mainSeq">
                <p:childTnLst>
                  <p:par>
                    <p:cTn id="25" fill="hold">
                      <p:stCondLst>
                        <p:cond delay="indefinite"/>
                      </p:stCondLst>
                      <p:childTnLst>
                        <p:par>
                          <p:cTn id="26" fill="hold">
                            <p:stCondLst>
                              <p:cond delay="0"/>
                            </p:stCondLst>
                            <p:childTnLst>
                              <p:par>
                                <p:cTn id="27" nodeType="clickEffect" fill="hold" presetClass="entr" presetID="1">
                                  <p:stCondLst>
                                    <p:cond delay="0"/>
                                  </p:stCondLst>
                                  <p:childTnLst>
                                    <p:set>
                                      <p:cBhvr>
                                        <p:cTn id="28" dur="1" fill="hold">
                                          <p:stCondLst>
                                            <p:cond delay="0"/>
                                          </p:stCondLst>
                                        </p:cTn>
                                        <p:tgtEl>
                                          <p:spTgt spid="16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fill="hold" presetClass="entr" presetID="42">
                                  <p:stCondLst>
                                    <p:cond delay="0"/>
                                  </p:stCondLst>
                                  <p:childTnLst>
                                    <p:set>
                                      <p:cBhvr>
                                        <p:cTn id="32" dur="1" fill="hold">
                                          <p:stCondLst>
                                            <p:cond delay="0"/>
                                          </p:stCondLst>
                                        </p:cTn>
                                        <p:tgtEl>
                                          <p:spTgt spid="168"/>
                                        </p:tgtEl>
                                        <p:attrNameLst>
                                          <p:attrName>style.visibility</p:attrName>
                                        </p:attrNameLst>
                                      </p:cBhvr>
                                      <p:to>
                                        <p:strVal val="visible"/>
                                      </p:to>
                                    </p:set>
                                    <p:animEffect filter="fade" transition="in">
                                      <p:cBhvr additive="repl">
                                        <p:cTn id="33" dur="1000"/>
                                        <p:tgtEl>
                                          <p:spTgt spid="168"/>
                                        </p:tgtEl>
                                      </p:cBhvr>
                                    </p:animEffect>
                                    <p:anim calcmode="lin" valueType="num">
                                      <p:cBhvr additive="repl">
                                        <p:cTn id="34" dur="1000" fill="hold"/>
                                        <p:tgtEl>
                                          <p:spTgt spid="168"/>
                                        </p:tgtEl>
                                        <p:attrNameLst>
                                          <p:attrName>ppt_x</p:attrName>
                                        </p:attrNameLst>
                                      </p:cBhvr>
                                      <p:tavLst>
                                        <p:tav tm="0">
                                          <p:val>
                                            <p:strVal val="#ppt_x"/>
                                          </p:val>
                                        </p:tav>
                                        <p:tav tm="100000">
                                          <p:val>
                                            <p:strVal val="#ppt_x"/>
                                          </p:val>
                                        </p:tav>
                                      </p:tavLst>
                                    </p:anim>
                                    <p:anim calcmode="lin" valueType="num">
                                      <p:cBhvr additive="repl">
                                        <p:cTn id="35" dur="1000" fill="hold"/>
                                        <p:tgtEl>
                                          <p:spTgt spid="1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TextShape 1"/>
          <p:cNvSpPr txBox="1"/>
          <p:nvPr/>
        </p:nvSpPr>
        <p:spPr>
          <a:xfrm>
            <a:off x="8417520" y="6353640"/>
            <a:ext cx="635760" cy="402120"/>
          </a:xfrm>
          <a:prstGeom prst="rect">
            <a:avLst/>
          </a:prstGeom>
          <a:noFill/>
          <a:ln>
            <a:noFill/>
          </a:ln>
        </p:spPr>
        <p:txBody>
          <a:bodyPr anchor="b">
            <a:noAutofit/>
          </a:bodyPr>
          <a:p>
            <a:pPr algn="r">
              <a:lnSpc>
                <a:spcPct val="100000"/>
              </a:lnSpc>
            </a:pPr>
            <a:fld id="{1D4587F3-7CB9-4A62-8C52-317148DC3FA2}" type="slidenum">
              <a:rPr b="0" lang="en-US" sz="3300" spc="-1" strike="noStrike">
                <a:solidFill>
                  <a:srgbClr val="002060"/>
                </a:solidFill>
                <a:latin typeface="Constantia"/>
              </a:rPr>
              <a:t>&lt;number&gt;</a:t>
            </a:fld>
            <a:endParaRPr b="0" lang="en-US" sz="3300" spc="-1" strike="noStrike">
              <a:latin typeface="Times New Roman"/>
            </a:endParaRPr>
          </a:p>
        </p:txBody>
      </p:sp>
      <p:sp>
        <p:nvSpPr>
          <p:cNvPr id="172" name="Line 2"/>
          <p:cNvSpPr/>
          <p:nvPr/>
        </p:nvSpPr>
        <p:spPr>
          <a:xfrm>
            <a:off x="298080" y="1065960"/>
            <a:ext cx="8577360" cy="0"/>
          </a:xfrm>
          <a:prstGeom prst="line">
            <a:avLst/>
          </a:prstGeom>
          <a:ln w="28440">
            <a:solidFill>
              <a:srgbClr val="0070c0"/>
            </a:solidFill>
            <a:round/>
          </a:ln>
        </p:spPr>
        <p:style>
          <a:lnRef idx="1">
            <a:schemeClr val="accent1"/>
          </a:lnRef>
          <a:fillRef idx="0">
            <a:schemeClr val="accent1"/>
          </a:fillRef>
          <a:effectRef idx="0">
            <a:schemeClr val="accent1"/>
          </a:effectRef>
          <a:fontRef idx="minor"/>
        </p:style>
      </p:sp>
      <p:sp>
        <p:nvSpPr>
          <p:cNvPr id="173" name="CustomShape 3"/>
          <p:cNvSpPr/>
          <p:nvPr/>
        </p:nvSpPr>
        <p:spPr>
          <a:xfrm>
            <a:off x="698400" y="7819560"/>
            <a:ext cx="9143640" cy="360"/>
          </a:xfrm>
          <a:prstGeom prst="rect">
            <a:avLst/>
          </a:prstGeom>
          <a:noFill/>
          <a:ln>
            <a:noFill/>
          </a:ln>
        </p:spPr>
        <p:style>
          <a:lnRef idx="0"/>
          <a:fillRef idx="0"/>
          <a:effectRef idx="0"/>
          <a:fontRef idx="minor"/>
        </p:style>
      </p:sp>
      <p:sp>
        <p:nvSpPr>
          <p:cNvPr id="174" name="TextShape 4"/>
          <p:cNvSpPr txBox="1"/>
          <p:nvPr/>
        </p:nvSpPr>
        <p:spPr>
          <a:xfrm>
            <a:off x="586800" y="418320"/>
            <a:ext cx="7886520" cy="471240"/>
          </a:xfrm>
          <a:prstGeom prst="rect">
            <a:avLst/>
          </a:prstGeom>
          <a:noFill/>
          <a:ln>
            <a:noFill/>
          </a:ln>
        </p:spPr>
        <p:txBody>
          <a:bodyPr anchor="ctr">
            <a:normAutofit/>
          </a:bodyPr>
          <a:p>
            <a:pPr>
              <a:lnSpc>
                <a:spcPct val="90000"/>
              </a:lnSpc>
            </a:pPr>
            <a:r>
              <a:rPr b="1" lang="en-US" sz="2100" spc="-120" strike="noStrike">
                <a:solidFill>
                  <a:srgbClr val="002060"/>
                </a:solidFill>
                <a:latin typeface="Constantia"/>
              </a:rPr>
              <a:t>Istorie – Viteza comerciala a  marfii in vagoane izolate</a:t>
            </a:r>
            <a:endParaRPr b="0" lang="en-US" sz="2100" spc="-1" strike="noStrike">
              <a:solidFill>
                <a:srgbClr val="000000"/>
              </a:solidFill>
              <a:latin typeface="Calibri Light"/>
            </a:endParaRPr>
          </a:p>
        </p:txBody>
      </p:sp>
      <p:sp>
        <p:nvSpPr>
          <p:cNvPr id="175" name="CustomShape 5"/>
          <p:cNvSpPr/>
          <p:nvPr/>
        </p:nvSpPr>
        <p:spPr>
          <a:xfrm>
            <a:off x="548640" y="5405760"/>
            <a:ext cx="4992480" cy="4561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ro-RO" sz="1800" spc="-1" strike="noStrike">
                <a:solidFill>
                  <a:srgbClr val="000000"/>
                </a:solidFill>
                <a:latin typeface="Calibri Light"/>
              </a:rPr>
              <a:t>Staționarea medie in tranzit cu prelucrare </a:t>
            </a:r>
            <a:r>
              <a:rPr b="0" lang="en-US" sz="1800" spc="-1" strike="noStrike">
                <a:solidFill>
                  <a:srgbClr val="000000"/>
                </a:solidFill>
                <a:latin typeface="Calibri Light"/>
              </a:rPr>
              <a:t>= </a:t>
            </a:r>
            <a:r>
              <a:rPr b="1" lang="en-US" sz="2400" spc="-1" strike="noStrike">
                <a:solidFill>
                  <a:srgbClr val="000000"/>
                </a:solidFill>
                <a:latin typeface="Calibri Light"/>
              </a:rPr>
              <a:t>26 </a:t>
            </a:r>
            <a:r>
              <a:rPr b="1" lang="ro-RO" sz="2400" spc="-1" strike="noStrike">
                <a:solidFill>
                  <a:srgbClr val="000000"/>
                </a:solidFill>
                <a:latin typeface="Calibri Light"/>
              </a:rPr>
              <a:t>ore</a:t>
            </a:r>
            <a:endParaRPr b="0" lang="en-US" sz="2400" spc="-1" strike="noStrike">
              <a:latin typeface="Arial"/>
            </a:endParaRPr>
          </a:p>
        </p:txBody>
      </p:sp>
      <p:sp>
        <p:nvSpPr>
          <p:cNvPr id="176" name="CustomShape 6"/>
          <p:cNvSpPr/>
          <p:nvPr/>
        </p:nvSpPr>
        <p:spPr>
          <a:xfrm>
            <a:off x="395280" y="6027840"/>
            <a:ext cx="8290080" cy="51660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457200"/>
              </a:tabLst>
            </a:pPr>
            <a:r>
              <a:rPr b="0" lang="fr-FR" sz="1400" spc="-1" strike="noStrike">
                <a:solidFill>
                  <a:srgbClr val="000000"/>
                </a:solidFill>
                <a:latin typeface="Times New Roman"/>
                <a:ea typeface="Times New Roman"/>
              </a:rPr>
              <a:t>Sursa: </a:t>
            </a:r>
            <a:r>
              <a:rPr b="0" i="1" lang="fr-FR" sz="1400" spc="-1" strike="noStrike">
                <a:solidFill>
                  <a:srgbClr val="000000"/>
                </a:solidFill>
                <a:latin typeface="Times New Roman"/>
                <a:ea typeface="Times New Roman"/>
              </a:rPr>
              <a:t>,,Cresterea vitezei de circulatie a marfii. Reducerea numarului de trenuri cu brutto economic.’’ – </a:t>
            </a:r>
            <a:r>
              <a:rPr b="0" lang="fr-FR" sz="1400" spc="-1" strike="noStrike">
                <a:solidFill>
                  <a:srgbClr val="000000"/>
                </a:solidFill>
                <a:latin typeface="Times New Roman"/>
                <a:ea typeface="Times New Roman"/>
              </a:rPr>
              <a:t>CFR Marfa 2004, Grup de lucru nr. 2.</a:t>
            </a:r>
            <a:endParaRPr b="0" lang="en-US" sz="1400" spc="-1" strike="noStrike">
              <a:latin typeface="Arial"/>
            </a:endParaRPr>
          </a:p>
        </p:txBody>
      </p:sp>
      <p:graphicFrame>
        <p:nvGraphicFramePr>
          <p:cNvPr id="177" name="Chart 14"/>
          <p:cNvGraphicFramePr/>
          <p:nvPr/>
        </p:nvGraphicFramePr>
        <p:xfrm>
          <a:off x="586800" y="1242000"/>
          <a:ext cx="7980120" cy="4184640"/>
        </p:xfrm>
        <a:graphic>
          <a:graphicData uri="http://schemas.openxmlformats.org/drawingml/2006/chart">
            <c:chart xmlns:c="http://schemas.openxmlformats.org/drawingml/2006/chart" xmlns:r="http://schemas.openxmlformats.org/officeDocument/2006/relationships" r:id="rId1"/>
          </a:graphicData>
        </a:graphic>
      </p:graphicFrame>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TextShape 1"/>
          <p:cNvSpPr txBox="1"/>
          <p:nvPr/>
        </p:nvSpPr>
        <p:spPr>
          <a:xfrm>
            <a:off x="8417520" y="6353640"/>
            <a:ext cx="635760" cy="402120"/>
          </a:xfrm>
          <a:prstGeom prst="rect">
            <a:avLst/>
          </a:prstGeom>
          <a:noFill/>
          <a:ln>
            <a:noFill/>
          </a:ln>
        </p:spPr>
        <p:txBody>
          <a:bodyPr anchor="b">
            <a:noAutofit/>
          </a:bodyPr>
          <a:p>
            <a:pPr algn="r">
              <a:lnSpc>
                <a:spcPct val="100000"/>
              </a:lnSpc>
            </a:pPr>
            <a:fld id="{17F60483-1DE8-494D-BC34-D745CBEE9A45}" type="slidenum">
              <a:rPr b="0" lang="en-US" sz="3300" spc="-1" strike="noStrike">
                <a:solidFill>
                  <a:srgbClr val="002060"/>
                </a:solidFill>
                <a:latin typeface="Constantia"/>
              </a:rPr>
              <a:t>&lt;number&gt;</a:t>
            </a:fld>
            <a:endParaRPr b="0" lang="en-US" sz="3300" spc="-1" strike="noStrike">
              <a:latin typeface="Times New Roman"/>
            </a:endParaRPr>
          </a:p>
        </p:txBody>
      </p:sp>
      <p:sp>
        <p:nvSpPr>
          <p:cNvPr id="179" name="Line 2"/>
          <p:cNvSpPr/>
          <p:nvPr/>
        </p:nvSpPr>
        <p:spPr>
          <a:xfrm>
            <a:off x="298080" y="1065960"/>
            <a:ext cx="8577360" cy="0"/>
          </a:xfrm>
          <a:prstGeom prst="line">
            <a:avLst/>
          </a:prstGeom>
          <a:ln w="28440">
            <a:solidFill>
              <a:srgbClr val="0070c0"/>
            </a:solidFill>
            <a:round/>
          </a:ln>
        </p:spPr>
        <p:style>
          <a:lnRef idx="1">
            <a:schemeClr val="accent1"/>
          </a:lnRef>
          <a:fillRef idx="0">
            <a:schemeClr val="accent1"/>
          </a:fillRef>
          <a:effectRef idx="0">
            <a:schemeClr val="accent1"/>
          </a:effectRef>
          <a:fontRef idx="minor"/>
        </p:style>
      </p:sp>
      <p:sp>
        <p:nvSpPr>
          <p:cNvPr id="180" name="CustomShape 3"/>
          <p:cNvSpPr/>
          <p:nvPr/>
        </p:nvSpPr>
        <p:spPr>
          <a:xfrm>
            <a:off x="698400" y="7819560"/>
            <a:ext cx="9143640" cy="360"/>
          </a:xfrm>
          <a:prstGeom prst="rect">
            <a:avLst/>
          </a:prstGeom>
          <a:noFill/>
          <a:ln>
            <a:noFill/>
          </a:ln>
        </p:spPr>
        <p:style>
          <a:lnRef idx="0"/>
          <a:fillRef idx="0"/>
          <a:effectRef idx="0"/>
          <a:fontRef idx="minor"/>
        </p:style>
      </p:sp>
      <p:sp>
        <p:nvSpPr>
          <p:cNvPr id="181" name="TextShape 4"/>
          <p:cNvSpPr txBox="1"/>
          <p:nvPr/>
        </p:nvSpPr>
        <p:spPr>
          <a:xfrm>
            <a:off x="586800" y="418320"/>
            <a:ext cx="7886520" cy="471240"/>
          </a:xfrm>
          <a:prstGeom prst="rect">
            <a:avLst/>
          </a:prstGeom>
          <a:noFill/>
          <a:ln>
            <a:noFill/>
          </a:ln>
        </p:spPr>
        <p:txBody>
          <a:bodyPr anchor="ctr">
            <a:normAutofit/>
          </a:bodyPr>
          <a:p>
            <a:pPr>
              <a:lnSpc>
                <a:spcPct val="90000"/>
              </a:lnSpc>
            </a:pPr>
            <a:r>
              <a:rPr b="1" lang="en-US" sz="2100" spc="-120" strike="noStrike">
                <a:solidFill>
                  <a:srgbClr val="002060"/>
                </a:solidFill>
                <a:latin typeface="Constantia"/>
              </a:rPr>
              <a:t>Istorie – Primul REGULAMENT DE TRANSPORT PE CFR - 1929</a:t>
            </a:r>
            <a:endParaRPr b="0" lang="en-US" sz="2100" spc="-1" strike="noStrike">
              <a:solidFill>
                <a:srgbClr val="000000"/>
              </a:solidFill>
              <a:latin typeface="Calibri Light"/>
            </a:endParaRPr>
          </a:p>
        </p:txBody>
      </p:sp>
      <p:sp>
        <p:nvSpPr>
          <p:cNvPr id="182" name="CustomShape 5"/>
          <p:cNvSpPr/>
          <p:nvPr/>
        </p:nvSpPr>
        <p:spPr>
          <a:xfrm>
            <a:off x="885960" y="1150200"/>
            <a:ext cx="184320" cy="461160"/>
          </a:xfrm>
          <a:prstGeom prst="rect">
            <a:avLst/>
          </a:prstGeom>
          <a:noFill/>
          <a:ln>
            <a:noFill/>
          </a:ln>
        </p:spPr>
        <p:style>
          <a:lnRef idx="0"/>
          <a:fillRef idx="0"/>
          <a:effectRef idx="0"/>
          <a:fontRef idx="minor"/>
        </p:style>
      </p:sp>
      <p:pic>
        <p:nvPicPr>
          <p:cNvPr id="183" name="Picture 4" descr=""/>
          <p:cNvPicPr/>
          <p:nvPr/>
        </p:nvPicPr>
        <p:blipFill>
          <a:blip r:embed="rId1"/>
          <a:stretch/>
        </p:blipFill>
        <p:spPr>
          <a:xfrm>
            <a:off x="885960" y="2184480"/>
            <a:ext cx="7372080" cy="3666600"/>
          </a:xfrm>
          <a:prstGeom prst="rect">
            <a:avLst/>
          </a:prstGeom>
          <a:ln>
            <a:noFill/>
          </a:ln>
        </p:spPr>
      </p:pic>
      <p:sp>
        <p:nvSpPr>
          <p:cNvPr id="184" name="Line 6"/>
          <p:cNvSpPr/>
          <p:nvPr/>
        </p:nvSpPr>
        <p:spPr>
          <a:xfrm>
            <a:off x="3055680" y="3765600"/>
            <a:ext cx="1516320" cy="0"/>
          </a:xfrm>
          <a:prstGeom prst="line">
            <a:avLst/>
          </a:prstGeom>
          <a:ln w="57240">
            <a:solidFill>
              <a:srgbClr val="ff0000"/>
            </a:solidFill>
            <a:round/>
          </a:ln>
        </p:spPr>
        <p:style>
          <a:lnRef idx="1">
            <a:schemeClr val="accent1"/>
          </a:lnRef>
          <a:fillRef idx="0">
            <a:schemeClr val="accent1"/>
          </a:fillRef>
          <a:effectRef idx="0">
            <a:schemeClr val="accent1"/>
          </a:effectRef>
          <a:fontRef idx="minor"/>
        </p:style>
      </p:sp>
      <p:sp>
        <p:nvSpPr>
          <p:cNvPr id="185" name="Line 7"/>
          <p:cNvSpPr/>
          <p:nvPr/>
        </p:nvSpPr>
        <p:spPr>
          <a:xfrm>
            <a:off x="3055680" y="4856400"/>
            <a:ext cx="1516320" cy="0"/>
          </a:xfrm>
          <a:prstGeom prst="line">
            <a:avLst/>
          </a:prstGeom>
          <a:ln w="57240">
            <a:solidFill>
              <a:srgbClr val="ff0000"/>
            </a:solidFill>
            <a:round/>
          </a:ln>
        </p:spPr>
        <p:style>
          <a:lnRef idx="1">
            <a:schemeClr val="accent1"/>
          </a:lnRef>
          <a:fillRef idx="0">
            <a:schemeClr val="accent1"/>
          </a:fillRef>
          <a:effectRef idx="0">
            <a:schemeClr val="accent1"/>
          </a:effectRef>
          <a:fontRef idx="minor"/>
        </p:style>
      </p:sp>
      <p:sp>
        <p:nvSpPr>
          <p:cNvPr id="186" name="Line 8"/>
          <p:cNvSpPr/>
          <p:nvPr/>
        </p:nvSpPr>
        <p:spPr>
          <a:xfrm>
            <a:off x="1559880" y="4567680"/>
            <a:ext cx="1062720" cy="0"/>
          </a:xfrm>
          <a:prstGeom prst="line">
            <a:avLst/>
          </a:prstGeom>
          <a:ln w="57240">
            <a:solidFill>
              <a:srgbClr val="0070c0"/>
            </a:solidFill>
            <a:round/>
          </a:ln>
        </p:spPr>
        <p:style>
          <a:lnRef idx="1">
            <a:schemeClr val="accent1"/>
          </a:lnRef>
          <a:fillRef idx="0">
            <a:schemeClr val="accent1"/>
          </a:fillRef>
          <a:effectRef idx="0">
            <a:schemeClr val="accent1"/>
          </a:effectRef>
          <a:fontRef idx="minor"/>
        </p:style>
      </p:sp>
      <p:sp>
        <p:nvSpPr>
          <p:cNvPr id="187" name="Line 9"/>
          <p:cNvSpPr/>
          <p:nvPr/>
        </p:nvSpPr>
        <p:spPr>
          <a:xfrm>
            <a:off x="6753600" y="4567680"/>
            <a:ext cx="838080" cy="0"/>
          </a:xfrm>
          <a:prstGeom prst="line">
            <a:avLst/>
          </a:prstGeom>
          <a:ln w="57240">
            <a:solidFill>
              <a:srgbClr val="0070c0"/>
            </a:solidFill>
            <a:round/>
          </a:ln>
        </p:spPr>
        <p:style>
          <a:lnRef idx="1">
            <a:schemeClr val="accent1"/>
          </a:lnRef>
          <a:fillRef idx="0">
            <a:schemeClr val="accent1"/>
          </a:fillRef>
          <a:effectRef idx="0">
            <a:schemeClr val="accent1"/>
          </a:effectRef>
          <a:fontRef idx="minor"/>
        </p:style>
      </p:sp>
      <p:sp>
        <p:nvSpPr>
          <p:cNvPr id="188" name="Line 10"/>
          <p:cNvSpPr/>
          <p:nvPr/>
        </p:nvSpPr>
        <p:spPr>
          <a:xfrm>
            <a:off x="1247040" y="5766840"/>
            <a:ext cx="870480" cy="0"/>
          </a:xfrm>
          <a:prstGeom prst="line">
            <a:avLst/>
          </a:prstGeom>
          <a:ln w="57240">
            <a:solidFill>
              <a:srgbClr val="0070c0"/>
            </a:solidFill>
            <a:round/>
          </a:ln>
        </p:spPr>
        <p:style>
          <a:lnRef idx="1">
            <a:schemeClr val="accent1"/>
          </a:lnRef>
          <a:fillRef idx="0">
            <a:schemeClr val="accent1"/>
          </a:fillRef>
          <a:effectRef idx="0">
            <a:schemeClr val="accent1"/>
          </a:effectRef>
          <a:fontRef idx="minor"/>
        </p:style>
      </p:sp>
      <p:sp>
        <p:nvSpPr>
          <p:cNvPr id="189" name="Line 11"/>
          <p:cNvSpPr/>
          <p:nvPr/>
        </p:nvSpPr>
        <p:spPr>
          <a:xfrm>
            <a:off x="6318360" y="5678640"/>
            <a:ext cx="870480" cy="0"/>
          </a:xfrm>
          <a:prstGeom prst="line">
            <a:avLst/>
          </a:prstGeom>
          <a:ln w="57240">
            <a:solidFill>
              <a:srgbClr val="0070c0"/>
            </a:solidFill>
            <a:roun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TextShape 1"/>
          <p:cNvSpPr txBox="1"/>
          <p:nvPr/>
        </p:nvSpPr>
        <p:spPr>
          <a:xfrm>
            <a:off x="8417520" y="6353640"/>
            <a:ext cx="635760" cy="402120"/>
          </a:xfrm>
          <a:prstGeom prst="rect">
            <a:avLst/>
          </a:prstGeom>
          <a:noFill/>
          <a:ln>
            <a:noFill/>
          </a:ln>
        </p:spPr>
        <p:txBody>
          <a:bodyPr anchor="b">
            <a:noAutofit/>
          </a:bodyPr>
          <a:p>
            <a:pPr algn="r">
              <a:lnSpc>
                <a:spcPct val="100000"/>
              </a:lnSpc>
            </a:pPr>
            <a:fld id="{2F238C3E-14F4-437E-812C-F172935703BB}" type="slidenum">
              <a:rPr b="0" lang="en-US" sz="3300" spc="-1" strike="noStrike">
                <a:solidFill>
                  <a:srgbClr val="002060"/>
                </a:solidFill>
                <a:latin typeface="Constantia"/>
              </a:rPr>
              <a:t>&lt;number&gt;</a:t>
            </a:fld>
            <a:endParaRPr b="0" lang="en-US" sz="3300" spc="-1" strike="noStrike">
              <a:latin typeface="Times New Roman"/>
            </a:endParaRPr>
          </a:p>
        </p:txBody>
      </p:sp>
      <p:sp>
        <p:nvSpPr>
          <p:cNvPr id="191" name="Line 2"/>
          <p:cNvSpPr/>
          <p:nvPr/>
        </p:nvSpPr>
        <p:spPr>
          <a:xfrm>
            <a:off x="298080" y="1065960"/>
            <a:ext cx="8577360" cy="0"/>
          </a:xfrm>
          <a:prstGeom prst="line">
            <a:avLst/>
          </a:prstGeom>
          <a:ln w="28440">
            <a:solidFill>
              <a:srgbClr val="0070c0"/>
            </a:solidFill>
            <a:round/>
          </a:ln>
        </p:spPr>
        <p:style>
          <a:lnRef idx="1">
            <a:schemeClr val="accent1"/>
          </a:lnRef>
          <a:fillRef idx="0">
            <a:schemeClr val="accent1"/>
          </a:fillRef>
          <a:effectRef idx="0">
            <a:schemeClr val="accent1"/>
          </a:effectRef>
          <a:fontRef idx="minor"/>
        </p:style>
      </p:sp>
      <p:sp>
        <p:nvSpPr>
          <p:cNvPr id="192" name="CustomShape 3"/>
          <p:cNvSpPr/>
          <p:nvPr/>
        </p:nvSpPr>
        <p:spPr>
          <a:xfrm>
            <a:off x="698400" y="7819560"/>
            <a:ext cx="9143640" cy="360"/>
          </a:xfrm>
          <a:prstGeom prst="rect">
            <a:avLst/>
          </a:prstGeom>
          <a:noFill/>
          <a:ln>
            <a:noFill/>
          </a:ln>
        </p:spPr>
        <p:style>
          <a:lnRef idx="0"/>
          <a:fillRef idx="0"/>
          <a:effectRef idx="0"/>
          <a:fontRef idx="minor"/>
        </p:style>
      </p:sp>
      <p:sp>
        <p:nvSpPr>
          <p:cNvPr id="193" name="TextShape 4"/>
          <p:cNvSpPr txBox="1"/>
          <p:nvPr/>
        </p:nvSpPr>
        <p:spPr>
          <a:xfrm>
            <a:off x="586800" y="418320"/>
            <a:ext cx="7886520" cy="471240"/>
          </a:xfrm>
          <a:prstGeom prst="rect">
            <a:avLst/>
          </a:prstGeom>
          <a:noFill/>
          <a:ln>
            <a:noFill/>
          </a:ln>
        </p:spPr>
        <p:txBody>
          <a:bodyPr anchor="ctr">
            <a:normAutofit/>
          </a:bodyPr>
          <a:p>
            <a:pPr>
              <a:lnSpc>
                <a:spcPct val="90000"/>
              </a:lnSpc>
            </a:pPr>
            <a:r>
              <a:rPr b="1" lang="en-US" sz="2100" spc="-120" strike="noStrike">
                <a:solidFill>
                  <a:srgbClr val="002060"/>
                </a:solidFill>
                <a:latin typeface="Constantia"/>
              </a:rPr>
              <a:t>Comparatie cu diverse standarde – distanta de parcurs in 48 de ore</a:t>
            </a:r>
            <a:endParaRPr b="0" lang="en-US" sz="2100" spc="-1" strike="noStrike">
              <a:solidFill>
                <a:srgbClr val="000000"/>
              </a:solidFill>
              <a:latin typeface="Calibri Light"/>
            </a:endParaRPr>
          </a:p>
        </p:txBody>
      </p:sp>
      <p:sp>
        <p:nvSpPr>
          <p:cNvPr id="194" name="CustomShape 5"/>
          <p:cNvSpPr/>
          <p:nvPr/>
        </p:nvSpPr>
        <p:spPr>
          <a:xfrm>
            <a:off x="885960" y="1150200"/>
            <a:ext cx="184320" cy="461160"/>
          </a:xfrm>
          <a:prstGeom prst="rect">
            <a:avLst/>
          </a:prstGeom>
          <a:noFill/>
          <a:ln>
            <a:noFill/>
          </a:ln>
        </p:spPr>
        <p:style>
          <a:lnRef idx="0"/>
          <a:fillRef idx="0"/>
          <a:effectRef idx="0"/>
          <a:fontRef idx="minor"/>
        </p:style>
      </p:sp>
      <p:graphicFrame>
        <p:nvGraphicFramePr>
          <p:cNvPr id="195" name="Chart 14"/>
          <p:cNvGraphicFramePr/>
          <p:nvPr/>
        </p:nvGraphicFramePr>
        <p:xfrm>
          <a:off x="469080" y="1293120"/>
          <a:ext cx="8406000" cy="4884120"/>
        </p:xfrm>
        <a:graphic>
          <a:graphicData uri="http://schemas.openxmlformats.org/drawingml/2006/chart">
            <c:chart xmlns:c="http://schemas.openxmlformats.org/drawingml/2006/chart" xmlns:r="http://schemas.openxmlformats.org/officeDocument/2006/relationships" r:id="rId1"/>
          </a:graphicData>
        </a:graphic>
      </p:graphicFrame>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TextShape 1"/>
          <p:cNvSpPr txBox="1"/>
          <p:nvPr/>
        </p:nvSpPr>
        <p:spPr>
          <a:xfrm>
            <a:off x="8417520" y="6353640"/>
            <a:ext cx="635760" cy="402120"/>
          </a:xfrm>
          <a:prstGeom prst="rect">
            <a:avLst/>
          </a:prstGeom>
          <a:noFill/>
          <a:ln>
            <a:noFill/>
          </a:ln>
        </p:spPr>
        <p:txBody>
          <a:bodyPr anchor="b">
            <a:noAutofit/>
          </a:bodyPr>
          <a:p>
            <a:pPr algn="r">
              <a:lnSpc>
                <a:spcPct val="100000"/>
              </a:lnSpc>
            </a:pPr>
            <a:fld id="{C55D0673-F563-40C5-922F-77E5F7243351}" type="slidenum">
              <a:rPr b="0" lang="en-US" sz="3300" spc="-1" strike="noStrike">
                <a:solidFill>
                  <a:srgbClr val="002060"/>
                </a:solidFill>
                <a:latin typeface="Constantia"/>
              </a:rPr>
              <a:t>&lt;number&gt;</a:t>
            </a:fld>
            <a:endParaRPr b="0" lang="en-US" sz="3300" spc="-1" strike="noStrike">
              <a:latin typeface="Times New Roman"/>
            </a:endParaRPr>
          </a:p>
        </p:txBody>
      </p:sp>
      <p:sp>
        <p:nvSpPr>
          <p:cNvPr id="197" name="Line 2"/>
          <p:cNvSpPr/>
          <p:nvPr/>
        </p:nvSpPr>
        <p:spPr>
          <a:xfrm>
            <a:off x="298080" y="1065960"/>
            <a:ext cx="8577360" cy="0"/>
          </a:xfrm>
          <a:prstGeom prst="line">
            <a:avLst/>
          </a:prstGeom>
          <a:ln w="28440">
            <a:solidFill>
              <a:srgbClr val="0070c0"/>
            </a:solidFill>
            <a:round/>
          </a:ln>
        </p:spPr>
        <p:style>
          <a:lnRef idx="1">
            <a:schemeClr val="accent1"/>
          </a:lnRef>
          <a:fillRef idx="0">
            <a:schemeClr val="accent1"/>
          </a:fillRef>
          <a:effectRef idx="0">
            <a:schemeClr val="accent1"/>
          </a:effectRef>
          <a:fontRef idx="minor"/>
        </p:style>
      </p:sp>
      <p:sp>
        <p:nvSpPr>
          <p:cNvPr id="198" name="CustomShape 3"/>
          <p:cNvSpPr/>
          <p:nvPr/>
        </p:nvSpPr>
        <p:spPr>
          <a:xfrm>
            <a:off x="698400" y="7819560"/>
            <a:ext cx="9143640" cy="360"/>
          </a:xfrm>
          <a:prstGeom prst="rect">
            <a:avLst/>
          </a:prstGeom>
          <a:noFill/>
          <a:ln>
            <a:noFill/>
          </a:ln>
        </p:spPr>
        <p:style>
          <a:lnRef idx="0"/>
          <a:fillRef idx="0"/>
          <a:effectRef idx="0"/>
          <a:fontRef idx="minor"/>
        </p:style>
      </p:sp>
      <p:sp>
        <p:nvSpPr>
          <p:cNvPr id="199" name="TextShape 4"/>
          <p:cNvSpPr txBox="1"/>
          <p:nvPr/>
        </p:nvSpPr>
        <p:spPr>
          <a:xfrm>
            <a:off x="586800" y="418320"/>
            <a:ext cx="7886520" cy="471240"/>
          </a:xfrm>
          <a:prstGeom prst="rect">
            <a:avLst/>
          </a:prstGeom>
          <a:noFill/>
          <a:ln>
            <a:noFill/>
          </a:ln>
        </p:spPr>
        <p:txBody>
          <a:bodyPr anchor="ctr">
            <a:normAutofit/>
          </a:bodyPr>
          <a:p>
            <a:pPr>
              <a:lnSpc>
                <a:spcPct val="90000"/>
              </a:lnSpc>
            </a:pPr>
            <a:r>
              <a:rPr b="1" lang="en-US" sz="2100" spc="-120" strike="noStrike">
                <a:solidFill>
                  <a:srgbClr val="002060"/>
                </a:solidFill>
                <a:latin typeface="Constantia"/>
              </a:rPr>
              <a:t>Sectiunea  Arad – Curtici  modernizata</a:t>
            </a:r>
            <a:endParaRPr b="0" lang="en-US" sz="2100" spc="-1" strike="noStrike">
              <a:solidFill>
                <a:srgbClr val="000000"/>
              </a:solidFill>
              <a:latin typeface="Calibri Light"/>
            </a:endParaRPr>
          </a:p>
        </p:txBody>
      </p:sp>
      <p:pic>
        <p:nvPicPr>
          <p:cNvPr id="200" name="Picture 13" descr="Diagram&#10;&#10;Description generated with very high confidence"/>
          <p:cNvPicPr/>
          <p:nvPr/>
        </p:nvPicPr>
        <p:blipFill>
          <a:blip r:embed="rId1"/>
          <a:stretch/>
        </p:blipFill>
        <p:spPr>
          <a:xfrm>
            <a:off x="24120" y="1141200"/>
            <a:ext cx="5317560" cy="3999600"/>
          </a:xfrm>
          <a:prstGeom prst="rect">
            <a:avLst/>
          </a:prstGeom>
          <a:ln>
            <a:noFill/>
          </a:ln>
        </p:spPr>
      </p:pic>
      <p:pic>
        <p:nvPicPr>
          <p:cNvPr id="201" name="Picture 15" descr=""/>
          <p:cNvPicPr/>
          <p:nvPr/>
        </p:nvPicPr>
        <p:blipFill>
          <a:blip r:embed="rId2"/>
          <a:stretch/>
        </p:blipFill>
        <p:spPr>
          <a:xfrm>
            <a:off x="298080" y="5216760"/>
            <a:ext cx="4740120" cy="1425960"/>
          </a:xfrm>
          <a:prstGeom prst="rect">
            <a:avLst/>
          </a:prstGeom>
          <a:ln>
            <a:noFill/>
          </a:ln>
        </p:spPr>
      </p:pic>
      <p:sp>
        <p:nvSpPr>
          <p:cNvPr id="202" name="CustomShape 5"/>
          <p:cNvSpPr/>
          <p:nvPr/>
        </p:nvSpPr>
        <p:spPr>
          <a:xfrm>
            <a:off x="5630760" y="1452240"/>
            <a:ext cx="3675240" cy="2970000"/>
          </a:xfrm>
          <a:prstGeom prst="rect">
            <a:avLst/>
          </a:prstGeom>
          <a:noFill/>
          <a:ln>
            <a:noFill/>
          </a:ln>
        </p:spPr>
        <p:style>
          <a:lnRef idx="0"/>
          <a:fillRef idx="0"/>
          <a:effectRef idx="0"/>
          <a:fontRef idx="minor"/>
        </p:style>
        <p:txBody>
          <a:bodyPr lIns="90000" rIns="90000" tIns="45000" bIns="45000">
            <a:spAutoFit/>
          </a:bodyPr>
          <a:p>
            <a:pPr algn="just">
              <a:lnSpc>
                <a:spcPct val="150000"/>
              </a:lnSpc>
            </a:pPr>
            <a:r>
              <a:rPr b="0" lang="en-US" sz="1800" spc="-1" strike="noStrike">
                <a:solidFill>
                  <a:srgbClr val="000000"/>
                </a:solidFill>
                <a:latin typeface="Constantia"/>
                <a:ea typeface="Calibri"/>
              </a:rPr>
              <a:t>S</a:t>
            </a:r>
            <a:r>
              <a:rPr b="0" lang="ro-RO" sz="1800" spc="-1" strike="noStrike">
                <a:solidFill>
                  <a:srgbClr val="000000"/>
                </a:solidFill>
                <a:latin typeface="Constantia"/>
                <a:ea typeface="Calibri"/>
              </a:rPr>
              <a:t>ectiunea </a:t>
            </a:r>
            <a:r>
              <a:rPr b="0" lang="en-US" sz="1800" spc="-1" strike="noStrike">
                <a:solidFill>
                  <a:srgbClr val="000000"/>
                </a:solidFill>
                <a:latin typeface="Constantia"/>
                <a:ea typeface="Calibri"/>
              </a:rPr>
              <a:t>Arad </a:t>
            </a:r>
            <a:r>
              <a:rPr b="0" lang="ro-RO" sz="1800" spc="-1" strike="noStrike">
                <a:solidFill>
                  <a:srgbClr val="000000"/>
                </a:solidFill>
                <a:latin typeface="Constantia"/>
                <a:ea typeface="Calibri"/>
              </a:rPr>
              <a:t>– </a:t>
            </a:r>
            <a:r>
              <a:rPr b="0" lang="en-US" sz="1800" spc="-1" strike="noStrike">
                <a:solidFill>
                  <a:srgbClr val="000000"/>
                </a:solidFill>
                <a:latin typeface="Constantia"/>
                <a:ea typeface="Calibri"/>
              </a:rPr>
              <a:t>Curtici:</a:t>
            </a:r>
            <a:r>
              <a:rPr b="0" lang="ro-RO" sz="1800" spc="-1" strike="noStrike">
                <a:solidFill>
                  <a:srgbClr val="000000"/>
                </a:solidFill>
                <a:latin typeface="Constantia"/>
                <a:ea typeface="Calibri"/>
              </a:rPr>
              <a:t> </a:t>
            </a:r>
            <a:endParaRPr b="0" lang="en-US" sz="1800" spc="-1" strike="noStrike">
              <a:latin typeface="Arial"/>
            </a:endParaRPr>
          </a:p>
          <a:p>
            <a:pPr marL="285840" indent="-285480" algn="just">
              <a:lnSpc>
                <a:spcPct val="150000"/>
              </a:lnSpc>
              <a:buClr>
                <a:srgbClr val="000000"/>
              </a:buClr>
              <a:buFont typeface="Wingdings" charset="2"/>
              <a:buChar char=""/>
            </a:pPr>
            <a:r>
              <a:rPr b="0" lang="en-US" sz="1800" spc="-1" strike="noStrike">
                <a:solidFill>
                  <a:srgbClr val="000000"/>
                </a:solidFill>
                <a:latin typeface="Constantia"/>
                <a:ea typeface="Calibri"/>
              </a:rPr>
              <a:t>41,185 km;</a:t>
            </a:r>
            <a:endParaRPr b="0" lang="en-US" sz="1800" spc="-1" strike="noStrike">
              <a:latin typeface="Arial"/>
            </a:endParaRPr>
          </a:p>
          <a:p>
            <a:pPr marL="285840" indent="-285480" algn="just">
              <a:lnSpc>
                <a:spcPct val="150000"/>
              </a:lnSpc>
              <a:buClr>
                <a:srgbClr val="000000"/>
              </a:buClr>
              <a:buFont typeface="Wingdings" charset="2"/>
              <a:buChar char=""/>
            </a:pPr>
            <a:r>
              <a:rPr b="0" lang="en-US" sz="1800" spc="-1" strike="noStrike">
                <a:solidFill>
                  <a:srgbClr val="000000"/>
                </a:solidFill>
                <a:latin typeface="Constantia"/>
                <a:ea typeface="Calibri"/>
              </a:rPr>
              <a:t>3 statii;</a:t>
            </a:r>
            <a:endParaRPr b="0" lang="en-US" sz="1800" spc="-1" strike="noStrike">
              <a:latin typeface="Arial"/>
            </a:endParaRPr>
          </a:p>
          <a:p>
            <a:pPr marL="285840" indent="-285480" algn="just">
              <a:lnSpc>
                <a:spcPct val="150000"/>
              </a:lnSpc>
              <a:buClr>
                <a:srgbClr val="000000"/>
              </a:buClr>
              <a:buFont typeface="Wingdings" charset="2"/>
              <a:buChar char=""/>
            </a:pPr>
            <a:r>
              <a:rPr b="0" lang="en-US" sz="1800" spc="-1" strike="noStrike">
                <a:solidFill>
                  <a:srgbClr val="000000"/>
                </a:solidFill>
                <a:latin typeface="Constantia"/>
                <a:ea typeface="Calibri"/>
              </a:rPr>
              <a:t>linie dubla;</a:t>
            </a:r>
            <a:endParaRPr b="0" lang="en-US" sz="1800" spc="-1" strike="noStrike">
              <a:latin typeface="Arial"/>
            </a:endParaRPr>
          </a:p>
          <a:p>
            <a:pPr marL="285840" indent="-285480" algn="just">
              <a:lnSpc>
                <a:spcPct val="150000"/>
              </a:lnSpc>
              <a:buClr>
                <a:srgbClr val="000000"/>
              </a:buClr>
              <a:buFont typeface="Wingdings" charset="2"/>
              <a:buChar char=""/>
            </a:pPr>
            <a:r>
              <a:rPr b="0" lang="en-US" sz="1800" spc="-1" strike="noStrike">
                <a:solidFill>
                  <a:srgbClr val="000000"/>
                </a:solidFill>
                <a:latin typeface="Constantia"/>
                <a:ea typeface="Calibri"/>
              </a:rPr>
              <a:t>Linie electrificata electrificata; </a:t>
            </a:r>
            <a:endParaRPr b="0" lang="en-US" sz="1800" spc="-1" strike="noStrike">
              <a:latin typeface="Arial"/>
            </a:endParaRPr>
          </a:p>
          <a:p>
            <a:pPr marL="285840" indent="-285480" algn="just">
              <a:lnSpc>
                <a:spcPct val="150000"/>
              </a:lnSpc>
              <a:buClr>
                <a:srgbClr val="000000"/>
              </a:buClr>
              <a:buFont typeface="Wingdings" charset="2"/>
              <a:buChar char=""/>
            </a:pPr>
            <a:r>
              <a:rPr b="0" lang="en-US" sz="1800" spc="-1" strike="noStrike">
                <a:solidFill>
                  <a:srgbClr val="000000"/>
                </a:solidFill>
                <a:latin typeface="Constantia"/>
                <a:ea typeface="Calibri"/>
              </a:rPr>
              <a:t>BLA;</a:t>
            </a:r>
            <a:endParaRPr b="0" lang="en-US" sz="1800" spc="-1" strike="noStrike">
              <a:latin typeface="Arial"/>
            </a:endParaRPr>
          </a:p>
          <a:p>
            <a:pPr marL="285840" indent="-285480" algn="just">
              <a:lnSpc>
                <a:spcPct val="150000"/>
              </a:lnSpc>
              <a:buClr>
                <a:srgbClr val="000000"/>
              </a:buClr>
              <a:buFont typeface="Wingdings" charset="2"/>
              <a:buChar char=""/>
            </a:pPr>
            <a:r>
              <a:rPr b="0" lang="en-US" sz="1800" spc="-1" strike="noStrike">
                <a:solidFill>
                  <a:srgbClr val="000000"/>
                </a:solidFill>
                <a:latin typeface="Constantia"/>
                <a:ea typeface="Calibri"/>
              </a:rPr>
              <a:t>centralizare electronica. </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TextShape 1"/>
          <p:cNvSpPr txBox="1"/>
          <p:nvPr/>
        </p:nvSpPr>
        <p:spPr>
          <a:xfrm>
            <a:off x="8417520" y="6353640"/>
            <a:ext cx="635760" cy="402120"/>
          </a:xfrm>
          <a:prstGeom prst="rect">
            <a:avLst/>
          </a:prstGeom>
          <a:noFill/>
          <a:ln>
            <a:noFill/>
          </a:ln>
        </p:spPr>
        <p:txBody>
          <a:bodyPr anchor="b">
            <a:noAutofit/>
          </a:bodyPr>
          <a:p>
            <a:pPr algn="r">
              <a:lnSpc>
                <a:spcPct val="100000"/>
              </a:lnSpc>
            </a:pPr>
            <a:fld id="{D88E965D-65ED-4358-AF15-6A7ACE188117}" type="slidenum">
              <a:rPr b="0" lang="en-US" sz="3300" spc="-1" strike="noStrike">
                <a:solidFill>
                  <a:srgbClr val="002060"/>
                </a:solidFill>
                <a:latin typeface="Constantia"/>
              </a:rPr>
              <a:t>&lt;number&gt;</a:t>
            </a:fld>
            <a:endParaRPr b="0" lang="en-US" sz="3300" spc="-1" strike="noStrike">
              <a:latin typeface="Times New Roman"/>
            </a:endParaRPr>
          </a:p>
        </p:txBody>
      </p:sp>
      <p:sp>
        <p:nvSpPr>
          <p:cNvPr id="204" name="Line 2"/>
          <p:cNvSpPr/>
          <p:nvPr/>
        </p:nvSpPr>
        <p:spPr>
          <a:xfrm>
            <a:off x="298080" y="1065960"/>
            <a:ext cx="8577360" cy="0"/>
          </a:xfrm>
          <a:prstGeom prst="line">
            <a:avLst/>
          </a:prstGeom>
          <a:ln w="28440">
            <a:solidFill>
              <a:srgbClr val="0070c0"/>
            </a:solidFill>
            <a:round/>
          </a:ln>
        </p:spPr>
        <p:style>
          <a:lnRef idx="1">
            <a:schemeClr val="accent1"/>
          </a:lnRef>
          <a:fillRef idx="0">
            <a:schemeClr val="accent1"/>
          </a:fillRef>
          <a:effectRef idx="0">
            <a:schemeClr val="accent1"/>
          </a:effectRef>
          <a:fontRef idx="minor"/>
        </p:style>
      </p:sp>
      <p:sp>
        <p:nvSpPr>
          <p:cNvPr id="205" name="CustomShape 3"/>
          <p:cNvSpPr/>
          <p:nvPr/>
        </p:nvSpPr>
        <p:spPr>
          <a:xfrm>
            <a:off x="698400" y="7819560"/>
            <a:ext cx="9143640" cy="360"/>
          </a:xfrm>
          <a:prstGeom prst="rect">
            <a:avLst/>
          </a:prstGeom>
          <a:noFill/>
          <a:ln>
            <a:noFill/>
          </a:ln>
        </p:spPr>
        <p:style>
          <a:lnRef idx="0"/>
          <a:fillRef idx="0"/>
          <a:effectRef idx="0"/>
          <a:fontRef idx="minor"/>
        </p:style>
      </p:sp>
      <p:sp>
        <p:nvSpPr>
          <p:cNvPr id="206" name="TextShape 4"/>
          <p:cNvSpPr txBox="1"/>
          <p:nvPr/>
        </p:nvSpPr>
        <p:spPr>
          <a:xfrm>
            <a:off x="586800" y="418320"/>
            <a:ext cx="7886520" cy="471240"/>
          </a:xfrm>
          <a:prstGeom prst="rect">
            <a:avLst/>
          </a:prstGeom>
          <a:noFill/>
          <a:ln>
            <a:noFill/>
          </a:ln>
        </p:spPr>
        <p:txBody>
          <a:bodyPr anchor="ctr">
            <a:normAutofit/>
          </a:bodyPr>
          <a:p>
            <a:pPr>
              <a:lnSpc>
                <a:spcPct val="90000"/>
              </a:lnSpc>
            </a:pPr>
            <a:r>
              <a:rPr b="1" lang="en-US" sz="2100" spc="-120" strike="noStrike">
                <a:solidFill>
                  <a:srgbClr val="002060"/>
                </a:solidFill>
                <a:latin typeface="Constantia"/>
              </a:rPr>
              <a:t>Modernizarea statiei Arad</a:t>
            </a:r>
            <a:endParaRPr b="0" lang="en-US" sz="2100" spc="-1" strike="noStrike">
              <a:solidFill>
                <a:srgbClr val="000000"/>
              </a:solidFill>
              <a:latin typeface="Calibri Light"/>
            </a:endParaRPr>
          </a:p>
        </p:txBody>
      </p:sp>
      <p:pic>
        <p:nvPicPr>
          <p:cNvPr id="207" name="Picture 11" descr="A picture containing text, antenna&#10;&#10;Description generated with very high confidence"/>
          <p:cNvPicPr/>
          <p:nvPr/>
        </p:nvPicPr>
        <p:blipFill>
          <a:blip r:embed="rId1"/>
          <a:stretch/>
        </p:blipFill>
        <p:spPr>
          <a:xfrm>
            <a:off x="14760" y="1136520"/>
            <a:ext cx="9087120" cy="2541960"/>
          </a:xfrm>
          <a:prstGeom prst="rect">
            <a:avLst/>
          </a:prstGeom>
          <a:ln>
            <a:noFill/>
          </a:ln>
        </p:spPr>
      </p:pic>
      <p:pic>
        <p:nvPicPr>
          <p:cNvPr id="208" name="Picture 3" descr="Diagram&#10;&#10;Description generated with very high confidence"/>
          <p:cNvPicPr/>
          <p:nvPr/>
        </p:nvPicPr>
        <p:blipFill>
          <a:blip r:embed="rId2"/>
          <a:stretch/>
        </p:blipFill>
        <p:spPr>
          <a:xfrm>
            <a:off x="14760" y="3678480"/>
            <a:ext cx="9143640" cy="2042640"/>
          </a:xfrm>
          <a:prstGeom prst="rect">
            <a:avLst/>
          </a:prstGeom>
          <a:ln>
            <a:noFill/>
          </a:ln>
        </p:spPr>
      </p:pic>
      <p:graphicFrame>
        <p:nvGraphicFramePr>
          <p:cNvPr id="209" name="Table 5"/>
          <p:cNvGraphicFramePr/>
          <p:nvPr/>
        </p:nvGraphicFramePr>
        <p:xfrm>
          <a:off x="1947240" y="5603040"/>
          <a:ext cx="5491080" cy="1221120"/>
        </p:xfrm>
        <a:graphic>
          <a:graphicData uri="http://schemas.openxmlformats.org/drawingml/2006/table">
            <a:tbl>
              <a:tblPr/>
              <a:tblGrid>
                <a:gridCol w="1677960"/>
                <a:gridCol w="1677960"/>
                <a:gridCol w="2135520"/>
              </a:tblGrid>
              <a:tr h="909000">
                <a:tc>
                  <a:txBody>
                    <a:bodyPr lIns="68400" rIns="68400" tIns="0" bIns="0" anchor="ctr">
                      <a:noAutofit/>
                    </a:bodyPr>
                    <a:p>
                      <a:pPr algn="ctr">
                        <a:lnSpc>
                          <a:spcPct val="107000"/>
                        </a:lnSpc>
                      </a:pPr>
                      <a:r>
                        <a:rPr b="1" lang="ro-RO" sz="2400" spc="-1" strike="noStrike">
                          <a:solidFill>
                            <a:srgbClr val="ffffff"/>
                          </a:solidFill>
                          <a:latin typeface="Calibri Light"/>
                        </a:rPr>
                        <a:t>Nr. linii 1990</a:t>
                      </a:r>
                      <a:endParaRPr b="0" lang="en-US" sz="2400" spc="-1" strike="noStrike">
                        <a:latin typeface="Arial"/>
                      </a:endParaRPr>
                    </a:p>
                  </a:txBody>
                  <a:tcPr marL="68400" marR="68400">
                    <a:lnL w="9360">
                      <a:solidFill>
                        <a:srgbClr val="50b4c8"/>
                      </a:solidFill>
                    </a:lnL>
                    <a:lnR w="9360">
                      <a:solidFill>
                        <a:srgbClr val="50b4c8"/>
                      </a:solidFill>
                    </a:lnR>
                    <a:lnT w="9360">
                      <a:solidFill>
                        <a:srgbClr val="50b4c8"/>
                      </a:solidFill>
                    </a:lnT>
                    <a:lnB w="9360">
                      <a:solidFill>
                        <a:srgbClr val="50b4c8"/>
                      </a:solidFill>
                    </a:lnB>
                    <a:solidFill>
                      <a:srgbClr val="50b4c8"/>
                    </a:solidFill>
                  </a:tcPr>
                </a:tc>
                <a:tc>
                  <a:txBody>
                    <a:bodyPr lIns="68400" rIns="68400" tIns="0" bIns="0" anchor="ctr">
                      <a:noAutofit/>
                    </a:bodyPr>
                    <a:p>
                      <a:pPr algn="ctr">
                        <a:lnSpc>
                          <a:spcPct val="107000"/>
                        </a:lnSpc>
                      </a:pPr>
                      <a:r>
                        <a:rPr b="1" lang="ro-RO" sz="2400" spc="-1" strike="noStrike">
                          <a:solidFill>
                            <a:srgbClr val="ffffff"/>
                          </a:solidFill>
                          <a:latin typeface="Calibri Light"/>
                        </a:rPr>
                        <a:t>Nr. linii 20</a:t>
                      </a:r>
                      <a:r>
                        <a:rPr b="1" lang="en-US" sz="2400" spc="-1" strike="noStrike">
                          <a:solidFill>
                            <a:srgbClr val="ffffff"/>
                          </a:solidFill>
                          <a:latin typeface="Calibri Light"/>
                        </a:rPr>
                        <a:t>20</a:t>
                      </a:r>
                      <a:endParaRPr b="0" lang="en-US" sz="2400" spc="-1" strike="noStrike">
                        <a:latin typeface="Arial"/>
                      </a:endParaRPr>
                    </a:p>
                  </a:txBody>
                  <a:tcPr marL="68400" marR="68400">
                    <a:lnL w="9360">
                      <a:solidFill>
                        <a:srgbClr val="50b4c8"/>
                      </a:solidFill>
                    </a:lnL>
                    <a:lnR w="9360">
                      <a:solidFill>
                        <a:srgbClr val="50b4c8"/>
                      </a:solidFill>
                    </a:lnR>
                    <a:lnT w="9360">
                      <a:solidFill>
                        <a:srgbClr val="50b4c8"/>
                      </a:solidFill>
                    </a:lnT>
                    <a:lnB w="9360">
                      <a:solidFill>
                        <a:srgbClr val="50b4c8"/>
                      </a:solidFill>
                    </a:lnB>
                    <a:solidFill>
                      <a:srgbClr val="50b4c8"/>
                    </a:solidFill>
                  </a:tcPr>
                </a:tc>
                <a:tc>
                  <a:txBody>
                    <a:bodyPr lIns="68400" rIns="68400" tIns="0" bIns="0" anchor="ctr">
                      <a:noAutofit/>
                    </a:bodyPr>
                    <a:p>
                      <a:pPr algn="ctr">
                        <a:lnSpc>
                          <a:spcPct val="107000"/>
                        </a:lnSpc>
                      </a:pPr>
                      <a:r>
                        <a:rPr b="1" lang="ro-RO" sz="2400" spc="-1" strike="noStrike">
                          <a:solidFill>
                            <a:srgbClr val="ffffff"/>
                          </a:solidFill>
                          <a:latin typeface="Calibri Light"/>
                        </a:rPr>
                        <a:t>Diferenta </a:t>
                      </a:r>
                      <a:r>
                        <a:rPr b="1" lang="en-US" sz="2400" spc="-1" strike="noStrike">
                          <a:solidFill>
                            <a:srgbClr val="ffffff"/>
                          </a:solidFill>
                          <a:latin typeface="Calibri Light"/>
                        </a:rPr>
                        <a:t>    </a:t>
                      </a:r>
                      <a:r>
                        <a:rPr b="1" lang="ro-RO" sz="2400" spc="-1" strike="noStrike">
                          <a:solidFill>
                            <a:srgbClr val="ffffff"/>
                          </a:solidFill>
                          <a:latin typeface="Calibri Light"/>
                        </a:rPr>
                        <a:t>(‘</a:t>
                      </a:r>
                      <a:r>
                        <a:rPr b="1" lang="en-US" sz="2400" spc="-1" strike="noStrike">
                          <a:solidFill>
                            <a:srgbClr val="ffffff"/>
                          </a:solidFill>
                          <a:latin typeface="Calibri Light"/>
                        </a:rPr>
                        <a:t>20</a:t>
                      </a:r>
                      <a:r>
                        <a:rPr b="1" lang="ro-RO" sz="2400" spc="-1" strike="noStrike">
                          <a:solidFill>
                            <a:srgbClr val="ffffff"/>
                          </a:solidFill>
                          <a:latin typeface="Calibri Light"/>
                        </a:rPr>
                        <a:t>-'90) [linii]</a:t>
                      </a:r>
                      <a:endParaRPr b="0" lang="en-US" sz="2400" spc="-1" strike="noStrike">
                        <a:latin typeface="Arial"/>
                      </a:endParaRPr>
                    </a:p>
                  </a:txBody>
                  <a:tcPr marL="68400" marR="68400">
                    <a:lnL w="9360">
                      <a:solidFill>
                        <a:srgbClr val="50b4c8"/>
                      </a:solidFill>
                    </a:lnL>
                    <a:lnR w="9360">
                      <a:solidFill>
                        <a:srgbClr val="50b4c8"/>
                      </a:solidFill>
                    </a:lnR>
                    <a:lnT w="9360">
                      <a:solidFill>
                        <a:srgbClr val="50b4c8"/>
                      </a:solidFill>
                    </a:lnT>
                    <a:lnB w="9360">
                      <a:solidFill>
                        <a:srgbClr val="50b4c8"/>
                      </a:solidFill>
                    </a:lnB>
                    <a:solidFill>
                      <a:srgbClr val="50b4c8"/>
                    </a:solidFill>
                  </a:tcPr>
                </a:tc>
              </a:tr>
              <a:tr h="312120">
                <a:tc>
                  <a:txBody>
                    <a:bodyPr lIns="6840" rIns="6840" tIns="6840" bIns="0" anchor="ctr">
                      <a:noAutofit/>
                    </a:bodyPr>
                    <a:p>
                      <a:pPr algn="ctr">
                        <a:lnSpc>
                          <a:spcPct val="100000"/>
                        </a:lnSpc>
                      </a:pPr>
                      <a:r>
                        <a:rPr b="1" lang="ro-RO" sz="2100" spc="-1" strike="noStrike">
                          <a:solidFill>
                            <a:srgbClr val="000000"/>
                          </a:solidFill>
                          <a:latin typeface="Calibri Light"/>
                        </a:rPr>
                        <a:t>45</a:t>
                      </a:r>
                      <a:endParaRPr b="0" lang="en-US" sz="2100" spc="-1" strike="noStrike">
                        <a:latin typeface="Arial"/>
                      </a:endParaRPr>
                    </a:p>
                  </a:txBody>
                  <a:tcPr marL="6840" marR="6840">
                    <a:lnL w="9360">
                      <a:solidFill>
                        <a:srgbClr val="50b4c8"/>
                      </a:solidFill>
                    </a:lnL>
                    <a:lnR w="9360">
                      <a:solidFill>
                        <a:srgbClr val="50b4c8"/>
                      </a:solidFill>
                    </a:lnR>
                    <a:lnT w="9360">
                      <a:solidFill>
                        <a:srgbClr val="50b4c8"/>
                      </a:solidFill>
                    </a:lnT>
                    <a:lnB w="9360">
                      <a:solidFill>
                        <a:srgbClr val="50b4c8"/>
                      </a:solidFill>
                    </a:lnB>
                    <a:noFill/>
                  </a:tcPr>
                </a:tc>
                <a:tc>
                  <a:txBody>
                    <a:bodyPr lIns="6840" rIns="6840" tIns="6840" bIns="0" anchor="ctr">
                      <a:noAutofit/>
                    </a:bodyPr>
                    <a:p>
                      <a:pPr algn="ctr">
                        <a:lnSpc>
                          <a:spcPct val="100000"/>
                        </a:lnSpc>
                      </a:pPr>
                      <a:r>
                        <a:rPr b="1" lang="ro-RO" sz="2100" spc="-1" strike="noStrike">
                          <a:solidFill>
                            <a:srgbClr val="000000"/>
                          </a:solidFill>
                          <a:latin typeface="Calibri Light"/>
                        </a:rPr>
                        <a:t>29</a:t>
                      </a:r>
                      <a:endParaRPr b="0" lang="en-US" sz="2100" spc="-1" strike="noStrike">
                        <a:latin typeface="Arial"/>
                      </a:endParaRPr>
                    </a:p>
                  </a:txBody>
                  <a:tcPr marL="6840" marR="6840">
                    <a:lnL w="9360">
                      <a:solidFill>
                        <a:srgbClr val="50b4c8"/>
                      </a:solidFill>
                    </a:lnL>
                    <a:lnR w="9360">
                      <a:solidFill>
                        <a:srgbClr val="50b4c8"/>
                      </a:solidFill>
                    </a:lnR>
                    <a:lnT w="9360">
                      <a:solidFill>
                        <a:srgbClr val="50b4c8"/>
                      </a:solidFill>
                    </a:lnT>
                    <a:lnB w="9360">
                      <a:solidFill>
                        <a:srgbClr val="50b4c8"/>
                      </a:solidFill>
                    </a:lnB>
                    <a:noFill/>
                  </a:tcPr>
                </a:tc>
                <a:tc>
                  <a:txBody>
                    <a:bodyPr lIns="6840" rIns="6840" tIns="6840" bIns="0" anchor="ctr">
                      <a:noAutofit/>
                    </a:bodyPr>
                    <a:p>
                      <a:pPr algn="ctr">
                        <a:lnSpc>
                          <a:spcPct val="100000"/>
                        </a:lnSpc>
                      </a:pPr>
                      <a:r>
                        <a:rPr b="1" lang="ro-RO" sz="2400" spc="-1" strike="noStrike">
                          <a:solidFill>
                            <a:srgbClr val="ff0000"/>
                          </a:solidFill>
                          <a:latin typeface="Calibri Light"/>
                        </a:rPr>
                        <a:t>-16</a:t>
                      </a:r>
                      <a:endParaRPr b="0" lang="en-US" sz="2400" spc="-1" strike="noStrike">
                        <a:latin typeface="Arial"/>
                      </a:endParaRPr>
                    </a:p>
                  </a:txBody>
                  <a:tcPr marL="6840" marR="6840">
                    <a:lnL w="9360">
                      <a:solidFill>
                        <a:srgbClr val="50b4c8"/>
                      </a:solidFill>
                    </a:lnL>
                    <a:lnR w="9360">
                      <a:solidFill>
                        <a:srgbClr val="50b4c8"/>
                      </a:solidFill>
                    </a:lnR>
                    <a:lnT w="9360">
                      <a:solidFill>
                        <a:srgbClr val="50b4c8"/>
                      </a:solidFill>
                    </a:lnT>
                    <a:lnB w="9360">
                      <a:solidFill>
                        <a:srgbClr val="50b4c8"/>
                      </a:solidFill>
                    </a:lnB>
                    <a:noFill/>
                  </a:tcPr>
                </a:tc>
              </a:tr>
            </a:tbl>
          </a:graphicData>
        </a:graphic>
      </p:graphicFrame>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TextShape 1"/>
          <p:cNvSpPr txBox="1"/>
          <p:nvPr/>
        </p:nvSpPr>
        <p:spPr>
          <a:xfrm>
            <a:off x="298080" y="0"/>
            <a:ext cx="8577000" cy="1014480"/>
          </a:xfrm>
          <a:prstGeom prst="rect">
            <a:avLst/>
          </a:prstGeom>
          <a:noFill/>
          <a:ln>
            <a:noFill/>
          </a:ln>
        </p:spPr>
        <p:txBody>
          <a:bodyPr anchor="ctr">
            <a:noAutofit/>
          </a:bodyPr>
          <a:p>
            <a:pPr algn="ctr">
              <a:lnSpc>
                <a:spcPct val="90000"/>
              </a:lnSpc>
            </a:pPr>
            <a:r>
              <a:rPr b="1" lang="en-US" sz="2100" spc="-120" strike="noStrike">
                <a:solidFill>
                  <a:srgbClr val="002060"/>
                </a:solidFill>
                <a:latin typeface="Constantia"/>
              </a:rPr>
              <a:t>Coridoarele paneuropene Helsinki – 1997  (Reteaua PAN-T)</a:t>
            </a:r>
            <a:endParaRPr b="0" lang="en-US" sz="2100" spc="-1" strike="noStrike">
              <a:solidFill>
                <a:srgbClr val="000000"/>
              </a:solidFill>
              <a:latin typeface="Calibri Light"/>
            </a:endParaRPr>
          </a:p>
        </p:txBody>
      </p:sp>
      <p:sp>
        <p:nvSpPr>
          <p:cNvPr id="82" name="TextShape 2"/>
          <p:cNvSpPr txBox="1"/>
          <p:nvPr/>
        </p:nvSpPr>
        <p:spPr>
          <a:xfrm>
            <a:off x="8245800" y="6353640"/>
            <a:ext cx="807840" cy="402120"/>
          </a:xfrm>
          <a:prstGeom prst="rect">
            <a:avLst/>
          </a:prstGeom>
          <a:noFill/>
          <a:ln>
            <a:noFill/>
          </a:ln>
        </p:spPr>
        <p:txBody>
          <a:bodyPr anchor="b">
            <a:noAutofit/>
          </a:bodyPr>
          <a:p>
            <a:pPr algn="r">
              <a:lnSpc>
                <a:spcPct val="100000"/>
              </a:lnSpc>
            </a:pPr>
            <a:fld id="{691C3E15-29E7-42E2-A7F2-6EB90DCA070A}" type="slidenum">
              <a:rPr b="0" lang="en-US" sz="3300" spc="-1" strike="noStrike">
                <a:solidFill>
                  <a:srgbClr val="002060"/>
                </a:solidFill>
                <a:latin typeface="Constantia"/>
              </a:rPr>
              <a:t>&lt;number&gt;</a:t>
            </a:fld>
            <a:endParaRPr b="0" lang="en-US" sz="3300" spc="-1" strike="noStrike">
              <a:latin typeface="Times New Roman"/>
            </a:endParaRPr>
          </a:p>
        </p:txBody>
      </p:sp>
      <p:sp>
        <p:nvSpPr>
          <p:cNvPr id="83" name="Line 3"/>
          <p:cNvSpPr/>
          <p:nvPr/>
        </p:nvSpPr>
        <p:spPr>
          <a:xfrm>
            <a:off x="298080" y="1065960"/>
            <a:ext cx="8577360" cy="0"/>
          </a:xfrm>
          <a:prstGeom prst="line">
            <a:avLst/>
          </a:prstGeom>
          <a:ln w="28440">
            <a:solidFill>
              <a:srgbClr val="0070c0"/>
            </a:solidFill>
            <a:round/>
          </a:ln>
        </p:spPr>
        <p:style>
          <a:lnRef idx="1">
            <a:schemeClr val="accent1"/>
          </a:lnRef>
          <a:fillRef idx="0">
            <a:schemeClr val="accent1"/>
          </a:fillRef>
          <a:effectRef idx="0">
            <a:schemeClr val="accent1"/>
          </a:effectRef>
          <a:fontRef idx="minor"/>
        </p:style>
      </p:sp>
      <p:sp>
        <p:nvSpPr>
          <p:cNvPr id="84" name="CustomShape 4"/>
          <p:cNvSpPr/>
          <p:nvPr/>
        </p:nvSpPr>
        <p:spPr>
          <a:xfrm>
            <a:off x="698400" y="7819560"/>
            <a:ext cx="9143640" cy="360"/>
          </a:xfrm>
          <a:prstGeom prst="rect">
            <a:avLst/>
          </a:prstGeom>
          <a:noFill/>
          <a:ln>
            <a:noFill/>
          </a:ln>
        </p:spPr>
        <p:style>
          <a:lnRef idx="0"/>
          <a:fillRef idx="0"/>
          <a:effectRef idx="0"/>
          <a:fontRef idx="minor"/>
        </p:style>
      </p:sp>
      <p:sp>
        <p:nvSpPr>
          <p:cNvPr id="85" name="CustomShape 5"/>
          <p:cNvSpPr/>
          <p:nvPr/>
        </p:nvSpPr>
        <p:spPr>
          <a:xfrm>
            <a:off x="2311560" y="4897080"/>
            <a:ext cx="289080" cy="17496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pic>
        <p:nvPicPr>
          <p:cNvPr id="86" name="Content Placeholder 15" descr=""/>
          <p:cNvPicPr/>
          <p:nvPr/>
        </p:nvPicPr>
        <p:blipFill>
          <a:blip r:embed="rId1"/>
          <a:stretch/>
        </p:blipFill>
        <p:spPr>
          <a:xfrm>
            <a:off x="2022120" y="1208520"/>
            <a:ext cx="5099040" cy="540288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Shape 1"/>
          <p:cNvSpPr txBox="1"/>
          <p:nvPr/>
        </p:nvSpPr>
        <p:spPr>
          <a:xfrm>
            <a:off x="8417520" y="6353640"/>
            <a:ext cx="635760" cy="402120"/>
          </a:xfrm>
          <a:prstGeom prst="rect">
            <a:avLst/>
          </a:prstGeom>
          <a:noFill/>
          <a:ln>
            <a:noFill/>
          </a:ln>
        </p:spPr>
        <p:txBody>
          <a:bodyPr anchor="b">
            <a:noAutofit/>
          </a:bodyPr>
          <a:p>
            <a:pPr algn="r">
              <a:lnSpc>
                <a:spcPct val="100000"/>
              </a:lnSpc>
            </a:pPr>
            <a:fld id="{E3FA797E-1F9C-4996-8646-37C025D33EE6}" type="slidenum">
              <a:rPr b="0" lang="en-US" sz="3300" spc="-1" strike="noStrike">
                <a:solidFill>
                  <a:srgbClr val="002060"/>
                </a:solidFill>
                <a:latin typeface="Constantia"/>
              </a:rPr>
              <a:t>&lt;number&gt;</a:t>
            </a:fld>
            <a:endParaRPr b="0" lang="en-US" sz="3300" spc="-1" strike="noStrike">
              <a:latin typeface="Times New Roman"/>
            </a:endParaRPr>
          </a:p>
        </p:txBody>
      </p:sp>
      <p:sp>
        <p:nvSpPr>
          <p:cNvPr id="211" name="Line 2"/>
          <p:cNvSpPr/>
          <p:nvPr/>
        </p:nvSpPr>
        <p:spPr>
          <a:xfrm>
            <a:off x="298080" y="1065960"/>
            <a:ext cx="8577360" cy="0"/>
          </a:xfrm>
          <a:prstGeom prst="line">
            <a:avLst/>
          </a:prstGeom>
          <a:ln w="28440">
            <a:solidFill>
              <a:srgbClr val="0070c0"/>
            </a:solidFill>
            <a:round/>
          </a:ln>
        </p:spPr>
        <p:style>
          <a:lnRef idx="1">
            <a:schemeClr val="accent1"/>
          </a:lnRef>
          <a:fillRef idx="0">
            <a:schemeClr val="accent1"/>
          </a:fillRef>
          <a:effectRef idx="0">
            <a:schemeClr val="accent1"/>
          </a:effectRef>
          <a:fontRef idx="minor"/>
        </p:style>
      </p:sp>
      <p:sp>
        <p:nvSpPr>
          <p:cNvPr id="212" name="CustomShape 3"/>
          <p:cNvSpPr/>
          <p:nvPr/>
        </p:nvSpPr>
        <p:spPr>
          <a:xfrm>
            <a:off x="698400" y="7819560"/>
            <a:ext cx="9143640" cy="360"/>
          </a:xfrm>
          <a:prstGeom prst="rect">
            <a:avLst/>
          </a:prstGeom>
          <a:noFill/>
          <a:ln>
            <a:noFill/>
          </a:ln>
        </p:spPr>
        <p:style>
          <a:lnRef idx="0"/>
          <a:fillRef idx="0"/>
          <a:effectRef idx="0"/>
          <a:fontRef idx="minor"/>
        </p:style>
      </p:sp>
      <p:pic>
        <p:nvPicPr>
          <p:cNvPr id="213" name="Picture 4" descr="Diagram, schematic&#10;&#10;Description generated with very high confidence"/>
          <p:cNvPicPr/>
          <p:nvPr/>
        </p:nvPicPr>
        <p:blipFill>
          <a:blip r:embed="rId1"/>
          <a:stretch/>
        </p:blipFill>
        <p:spPr>
          <a:xfrm>
            <a:off x="0" y="1135800"/>
            <a:ext cx="9143640" cy="2397240"/>
          </a:xfrm>
          <a:prstGeom prst="rect">
            <a:avLst/>
          </a:prstGeom>
          <a:ln>
            <a:noFill/>
          </a:ln>
        </p:spPr>
      </p:pic>
      <p:pic>
        <p:nvPicPr>
          <p:cNvPr id="214" name="Picture 6" descr="A picture containing text, sky&#10;&#10;Description generated with very high confidence"/>
          <p:cNvPicPr/>
          <p:nvPr/>
        </p:nvPicPr>
        <p:blipFill>
          <a:blip r:embed="rId2"/>
          <a:stretch/>
        </p:blipFill>
        <p:spPr>
          <a:xfrm>
            <a:off x="0" y="3523680"/>
            <a:ext cx="9143640" cy="2173680"/>
          </a:xfrm>
          <a:prstGeom prst="rect">
            <a:avLst/>
          </a:prstGeom>
          <a:ln>
            <a:noFill/>
          </a:ln>
        </p:spPr>
      </p:pic>
      <p:graphicFrame>
        <p:nvGraphicFramePr>
          <p:cNvPr id="215" name="Table 4"/>
          <p:cNvGraphicFramePr/>
          <p:nvPr/>
        </p:nvGraphicFramePr>
        <p:xfrm>
          <a:off x="1947240" y="5603040"/>
          <a:ext cx="5491080" cy="1221120"/>
        </p:xfrm>
        <a:graphic>
          <a:graphicData uri="http://schemas.openxmlformats.org/drawingml/2006/table">
            <a:tbl>
              <a:tblPr/>
              <a:tblGrid>
                <a:gridCol w="1677960"/>
                <a:gridCol w="1677960"/>
                <a:gridCol w="2135520"/>
              </a:tblGrid>
              <a:tr h="909000">
                <a:tc>
                  <a:txBody>
                    <a:bodyPr lIns="68400" rIns="68400" tIns="0" bIns="0" anchor="ctr">
                      <a:noAutofit/>
                    </a:bodyPr>
                    <a:p>
                      <a:pPr algn="ctr">
                        <a:lnSpc>
                          <a:spcPct val="107000"/>
                        </a:lnSpc>
                      </a:pPr>
                      <a:r>
                        <a:rPr b="1" lang="ro-RO" sz="2400" spc="-1" strike="noStrike">
                          <a:solidFill>
                            <a:srgbClr val="ffffff"/>
                          </a:solidFill>
                          <a:latin typeface="Calibri Light"/>
                        </a:rPr>
                        <a:t>Nr. linii 1990</a:t>
                      </a:r>
                      <a:endParaRPr b="0" lang="en-US" sz="2400" spc="-1" strike="noStrike">
                        <a:latin typeface="Arial"/>
                      </a:endParaRPr>
                    </a:p>
                  </a:txBody>
                  <a:tcPr marL="68400" marR="68400">
                    <a:lnL w="9360">
                      <a:solidFill>
                        <a:srgbClr val="50b4c8"/>
                      </a:solidFill>
                    </a:lnL>
                    <a:lnR w="9360">
                      <a:solidFill>
                        <a:srgbClr val="50b4c8"/>
                      </a:solidFill>
                    </a:lnR>
                    <a:lnT w="9360">
                      <a:solidFill>
                        <a:srgbClr val="50b4c8"/>
                      </a:solidFill>
                    </a:lnT>
                    <a:lnB w="9360">
                      <a:solidFill>
                        <a:srgbClr val="50b4c8"/>
                      </a:solidFill>
                    </a:lnB>
                    <a:solidFill>
                      <a:srgbClr val="50b4c8"/>
                    </a:solidFill>
                  </a:tcPr>
                </a:tc>
                <a:tc>
                  <a:txBody>
                    <a:bodyPr lIns="68400" rIns="68400" tIns="0" bIns="0" anchor="ctr">
                      <a:noAutofit/>
                    </a:bodyPr>
                    <a:p>
                      <a:pPr algn="ctr">
                        <a:lnSpc>
                          <a:spcPct val="107000"/>
                        </a:lnSpc>
                      </a:pPr>
                      <a:r>
                        <a:rPr b="1" lang="ro-RO" sz="2400" spc="-1" strike="noStrike">
                          <a:solidFill>
                            <a:srgbClr val="ffffff"/>
                          </a:solidFill>
                          <a:latin typeface="Calibri Light"/>
                        </a:rPr>
                        <a:t>Nr. linii 20</a:t>
                      </a:r>
                      <a:r>
                        <a:rPr b="1" lang="en-US" sz="2400" spc="-1" strike="noStrike">
                          <a:solidFill>
                            <a:srgbClr val="ffffff"/>
                          </a:solidFill>
                          <a:latin typeface="Calibri Light"/>
                        </a:rPr>
                        <a:t>20</a:t>
                      </a:r>
                      <a:endParaRPr b="0" lang="en-US" sz="2400" spc="-1" strike="noStrike">
                        <a:latin typeface="Arial"/>
                      </a:endParaRPr>
                    </a:p>
                  </a:txBody>
                  <a:tcPr marL="68400" marR="68400">
                    <a:lnL w="9360">
                      <a:solidFill>
                        <a:srgbClr val="50b4c8"/>
                      </a:solidFill>
                    </a:lnL>
                    <a:lnR w="9360">
                      <a:solidFill>
                        <a:srgbClr val="50b4c8"/>
                      </a:solidFill>
                    </a:lnR>
                    <a:lnT w="9360">
                      <a:solidFill>
                        <a:srgbClr val="50b4c8"/>
                      </a:solidFill>
                    </a:lnT>
                    <a:lnB w="9360">
                      <a:solidFill>
                        <a:srgbClr val="50b4c8"/>
                      </a:solidFill>
                    </a:lnB>
                    <a:solidFill>
                      <a:srgbClr val="50b4c8"/>
                    </a:solidFill>
                  </a:tcPr>
                </a:tc>
                <a:tc>
                  <a:txBody>
                    <a:bodyPr lIns="68400" rIns="68400" tIns="0" bIns="0" anchor="ctr">
                      <a:noAutofit/>
                    </a:bodyPr>
                    <a:p>
                      <a:pPr algn="ctr">
                        <a:lnSpc>
                          <a:spcPct val="107000"/>
                        </a:lnSpc>
                      </a:pPr>
                      <a:r>
                        <a:rPr b="1" lang="ro-RO" sz="2400" spc="-1" strike="noStrike">
                          <a:solidFill>
                            <a:srgbClr val="ffffff"/>
                          </a:solidFill>
                          <a:latin typeface="Calibri Light"/>
                        </a:rPr>
                        <a:t>Diferenta </a:t>
                      </a:r>
                      <a:r>
                        <a:rPr b="1" lang="en-US" sz="2400" spc="-1" strike="noStrike">
                          <a:solidFill>
                            <a:srgbClr val="ffffff"/>
                          </a:solidFill>
                          <a:latin typeface="Calibri Light"/>
                        </a:rPr>
                        <a:t>    </a:t>
                      </a:r>
                      <a:r>
                        <a:rPr b="1" lang="ro-RO" sz="2400" spc="-1" strike="noStrike">
                          <a:solidFill>
                            <a:srgbClr val="ffffff"/>
                          </a:solidFill>
                          <a:latin typeface="Calibri Light"/>
                        </a:rPr>
                        <a:t>(‘</a:t>
                      </a:r>
                      <a:r>
                        <a:rPr b="1" lang="en-US" sz="2400" spc="-1" strike="noStrike">
                          <a:solidFill>
                            <a:srgbClr val="ffffff"/>
                          </a:solidFill>
                          <a:latin typeface="Calibri Light"/>
                        </a:rPr>
                        <a:t>20</a:t>
                      </a:r>
                      <a:r>
                        <a:rPr b="1" lang="ro-RO" sz="2400" spc="-1" strike="noStrike">
                          <a:solidFill>
                            <a:srgbClr val="ffffff"/>
                          </a:solidFill>
                          <a:latin typeface="Calibri Light"/>
                        </a:rPr>
                        <a:t>-'90) [linii]</a:t>
                      </a:r>
                      <a:endParaRPr b="0" lang="en-US" sz="2400" spc="-1" strike="noStrike">
                        <a:latin typeface="Arial"/>
                      </a:endParaRPr>
                    </a:p>
                  </a:txBody>
                  <a:tcPr marL="68400" marR="68400">
                    <a:lnL w="9360">
                      <a:solidFill>
                        <a:srgbClr val="50b4c8"/>
                      </a:solidFill>
                    </a:lnL>
                    <a:lnR w="9360">
                      <a:solidFill>
                        <a:srgbClr val="50b4c8"/>
                      </a:solidFill>
                    </a:lnR>
                    <a:lnT w="9360">
                      <a:solidFill>
                        <a:srgbClr val="50b4c8"/>
                      </a:solidFill>
                    </a:lnT>
                    <a:lnB w="9360">
                      <a:solidFill>
                        <a:srgbClr val="50b4c8"/>
                      </a:solidFill>
                    </a:lnB>
                    <a:solidFill>
                      <a:srgbClr val="50b4c8"/>
                    </a:solidFill>
                  </a:tcPr>
                </a:tc>
              </a:tr>
              <a:tr h="312120">
                <a:tc>
                  <a:txBody>
                    <a:bodyPr lIns="6840" rIns="6840" tIns="6840" bIns="0" anchor="ctr">
                      <a:noAutofit/>
                    </a:bodyPr>
                    <a:p>
                      <a:pPr algn="ctr">
                        <a:lnSpc>
                          <a:spcPct val="100000"/>
                        </a:lnSpc>
                      </a:pPr>
                      <a:r>
                        <a:rPr b="1" lang="ro-RO" sz="2100" spc="-1" strike="noStrike">
                          <a:solidFill>
                            <a:srgbClr val="000000"/>
                          </a:solidFill>
                          <a:latin typeface="Calibri Light"/>
                        </a:rPr>
                        <a:t>4</a:t>
                      </a:r>
                      <a:r>
                        <a:rPr b="1" lang="en-US" sz="2100" spc="-1" strike="noStrike">
                          <a:solidFill>
                            <a:srgbClr val="000000"/>
                          </a:solidFill>
                          <a:latin typeface="Calibri Light"/>
                        </a:rPr>
                        <a:t>0</a:t>
                      </a:r>
                      <a:endParaRPr b="0" lang="en-US" sz="2100" spc="-1" strike="noStrike">
                        <a:latin typeface="Arial"/>
                      </a:endParaRPr>
                    </a:p>
                  </a:txBody>
                  <a:tcPr marL="6840" marR="6840">
                    <a:lnL w="9360">
                      <a:solidFill>
                        <a:srgbClr val="50b4c8"/>
                      </a:solidFill>
                    </a:lnL>
                    <a:lnR w="9360">
                      <a:solidFill>
                        <a:srgbClr val="50b4c8"/>
                      </a:solidFill>
                    </a:lnR>
                    <a:lnT w="9360">
                      <a:solidFill>
                        <a:srgbClr val="50b4c8"/>
                      </a:solidFill>
                    </a:lnT>
                    <a:lnB w="9360">
                      <a:solidFill>
                        <a:srgbClr val="50b4c8"/>
                      </a:solidFill>
                    </a:lnB>
                    <a:noFill/>
                  </a:tcPr>
                </a:tc>
                <a:tc>
                  <a:txBody>
                    <a:bodyPr lIns="6840" rIns="6840" tIns="6840" bIns="0" anchor="ctr">
                      <a:noAutofit/>
                    </a:bodyPr>
                    <a:p>
                      <a:pPr algn="ctr">
                        <a:lnSpc>
                          <a:spcPct val="100000"/>
                        </a:lnSpc>
                      </a:pPr>
                      <a:r>
                        <a:rPr b="1" lang="ro-RO" sz="2100" spc="-1" strike="noStrike">
                          <a:solidFill>
                            <a:srgbClr val="000000"/>
                          </a:solidFill>
                          <a:latin typeface="Calibri Light"/>
                        </a:rPr>
                        <a:t>2</a:t>
                      </a:r>
                      <a:r>
                        <a:rPr b="1" lang="en-US" sz="2100" spc="-1" strike="noStrike">
                          <a:solidFill>
                            <a:srgbClr val="000000"/>
                          </a:solidFill>
                          <a:latin typeface="Calibri Light"/>
                        </a:rPr>
                        <a:t>2</a:t>
                      </a:r>
                      <a:endParaRPr b="0" lang="en-US" sz="2100" spc="-1" strike="noStrike">
                        <a:latin typeface="Arial"/>
                      </a:endParaRPr>
                    </a:p>
                  </a:txBody>
                  <a:tcPr marL="6840" marR="6840">
                    <a:lnL w="9360">
                      <a:solidFill>
                        <a:srgbClr val="50b4c8"/>
                      </a:solidFill>
                    </a:lnL>
                    <a:lnR w="9360">
                      <a:solidFill>
                        <a:srgbClr val="50b4c8"/>
                      </a:solidFill>
                    </a:lnR>
                    <a:lnT w="9360">
                      <a:solidFill>
                        <a:srgbClr val="50b4c8"/>
                      </a:solidFill>
                    </a:lnT>
                    <a:lnB w="9360">
                      <a:solidFill>
                        <a:srgbClr val="50b4c8"/>
                      </a:solidFill>
                    </a:lnB>
                    <a:noFill/>
                  </a:tcPr>
                </a:tc>
                <a:tc>
                  <a:txBody>
                    <a:bodyPr lIns="6840" rIns="6840" tIns="6840" bIns="0" anchor="ctr">
                      <a:noAutofit/>
                    </a:bodyPr>
                    <a:p>
                      <a:pPr algn="ctr">
                        <a:lnSpc>
                          <a:spcPct val="100000"/>
                        </a:lnSpc>
                      </a:pPr>
                      <a:r>
                        <a:rPr b="1" lang="ro-RO" sz="2400" spc="-1" strike="noStrike">
                          <a:solidFill>
                            <a:srgbClr val="ff0000"/>
                          </a:solidFill>
                          <a:latin typeface="Calibri Light"/>
                        </a:rPr>
                        <a:t>-1</a:t>
                      </a:r>
                      <a:r>
                        <a:rPr b="1" lang="en-US" sz="2400" spc="-1" strike="noStrike">
                          <a:solidFill>
                            <a:srgbClr val="ff0000"/>
                          </a:solidFill>
                          <a:latin typeface="Calibri Light"/>
                        </a:rPr>
                        <a:t>8</a:t>
                      </a:r>
                      <a:endParaRPr b="0" lang="en-US" sz="2400" spc="-1" strike="noStrike">
                        <a:latin typeface="Arial"/>
                      </a:endParaRPr>
                    </a:p>
                  </a:txBody>
                  <a:tcPr marL="6840" marR="6840">
                    <a:lnL w="9360">
                      <a:solidFill>
                        <a:srgbClr val="50b4c8"/>
                      </a:solidFill>
                    </a:lnL>
                    <a:lnR w="9360">
                      <a:solidFill>
                        <a:srgbClr val="50b4c8"/>
                      </a:solidFill>
                    </a:lnR>
                    <a:lnT w="9360">
                      <a:solidFill>
                        <a:srgbClr val="50b4c8"/>
                      </a:solidFill>
                    </a:lnT>
                    <a:lnB w="9360">
                      <a:solidFill>
                        <a:srgbClr val="50b4c8"/>
                      </a:solidFill>
                    </a:lnB>
                    <a:noFill/>
                  </a:tcPr>
                </a:tc>
              </a:tr>
            </a:tbl>
          </a:graphicData>
        </a:graphic>
      </p:graphicFrame>
      <p:sp>
        <p:nvSpPr>
          <p:cNvPr id="216" name="CustomShape 5"/>
          <p:cNvSpPr/>
          <p:nvPr/>
        </p:nvSpPr>
        <p:spPr>
          <a:xfrm>
            <a:off x="586800" y="418320"/>
            <a:ext cx="7886520" cy="471240"/>
          </a:xfrm>
          <a:prstGeom prst="rect">
            <a:avLst/>
          </a:prstGeom>
          <a:noFill/>
          <a:ln>
            <a:noFill/>
          </a:ln>
        </p:spPr>
        <p:style>
          <a:lnRef idx="0"/>
          <a:fillRef idx="0"/>
          <a:effectRef idx="0"/>
          <a:fontRef idx="minor"/>
        </p:style>
        <p:txBody>
          <a:bodyPr anchor="ctr">
            <a:normAutofit/>
          </a:bodyPr>
          <a:p>
            <a:pPr>
              <a:lnSpc>
                <a:spcPct val="90000"/>
              </a:lnSpc>
            </a:pPr>
            <a:r>
              <a:rPr b="1" lang="en-US" sz="2100" spc="-120" strike="noStrike">
                <a:solidFill>
                  <a:srgbClr val="002060"/>
                </a:solidFill>
                <a:latin typeface="Constantia"/>
              </a:rPr>
              <a:t>Modernizarea statiei  Curtici</a:t>
            </a:r>
            <a:endParaRPr b="0" lang="en-US" sz="21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TextShape 1"/>
          <p:cNvSpPr txBox="1"/>
          <p:nvPr/>
        </p:nvSpPr>
        <p:spPr>
          <a:xfrm>
            <a:off x="8417520" y="6353640"/>
            <a:ext cx="635760" cy="402120"/>
          </a:xfrm>
          <a:prstGeom prst="rect">
            <a:avLst/>
          </a:prstGeom>
          <a:noFill/>
          <a:ln>
            <a:noFill/>
          </a:ln>
        </p:spPr>
        <p:txBody>
          <a:bodyPr anchor="b">
            <a:noAutofit/>
          </a:bodyPr>
          <a:p>
            <a:pPr algn="r">
              <a:lnSpc>
                <a:spcPct val="100000"/>
              </a:lnSpc>
            </a:pPr>
            <a:fld id="{E630B9DF-E8B0-48CA-B36F-BD47E3F8EEF8}" type="slidenum">
              <a:rPr b="0" lang="en-US" sz="3300" spc="-1" strike="noStrike">
                <a:solidFill>
                  <a:srgbClr val="002060"/>
                </a:solidFill>
                <a:latin typeface="Constantia"/>
              </a:rPr>
              <a:t>&lt;number&gt;</a:t>
            </a:fld>
            <a:endParaRPr b="0" lang="en-US" sz="3300" spc="-1" strike="noStrike">
              <a:latin typeface="Times New Roman"/>
            </a:endParaRPr>
          </a:p>
        </p:txBody>
      </p:sp>
      <p:sp>
        <p:nvSpPr>
          <p:cNvPr id="218" name="Line 2"/>
          <p:cNvSpPr/>
          <p:nvPr/>
        </p:nvSpPr>
        <p:spPr>
          <a:xfrm>
            <a:off x="298080" y="1065960"/>
            <a:ext cx="8577360" cy="0"/>
          </a:xfrm>
          <a:prstGeom prst="line">
            <a:avLst/>
          </a:prstGeom>
          <a:ln w="28440">
            <a:solidFill>
              <a:srgbClr val="0070c0"/>
            </a:solidFill>
            <a:round/>
          </a:ln>
        </p:spPr>
        <p:style>
          <a:lnRef idx="1">
            <a:schemeClr val="accent1"/>
          </a:lnRef>
          <a:fillRef idx="0">
            <a:schemeClr val="accent1"/>
          </a:fillRef>
          <a:effectRef idx="0">
            <a:schemeClr val="accent1"/>
          </a:effectRef>
          <a:fontRef idx="minor"/>
        </p:style>
      </p:sp>
      <p:sp>
        <p:nvSpPr>
          <p:cNvPr id="219" name="CustomShape 3"/>
          <p:cNvSpPr/>
          <p:nvPr/>
        </p:nvSpPr>
        <p:spPr>
          <a:xfrm>
            <a:off x="698400" y="7819560"/>
            <a:ext cx="9143640" cy="360"/>
          </a:xfrm>
          <a:prstGeom prst="rect">
            <a:avLst/>
          </a:prstGeom>
          <a:noFill/>
          <a:ln>
            <a:noFill/>
          </a:ln>
        </p:spPr>
        <p:style>
          <a:lnRef idx="0"/>
          <a:fillRef idx="0"/>
          <a:effectRef idx="0"/>
          <a:fontRef idx="minor"/>
        </p:style>
      </p:sp>
      <p:sp>
        <p:nvSpPr>
          <p:cNvPr id="220" name="TextShape 4"/>
          <p:cNvSpPr txBox="1"/>
          <p:nvPr/>
        </p:nvSpPr>
        <p:spPr>
          <a:xfrm>
            <a:off x="586800" y="418320"/>
            <a:ext cx="7886520" cy="471240"/>
          </a:xfrm>
          <a:prstGeom prst="rect">
            <a:avLst/>
          </a:prstGeom>
          <a:noFill/>
          <a:ln>
            <a:noFill/>
          </a:ln>
        </p:spPr>
        <p:txBody>
          <a:bodyPr anchor="ctr">
            <a:normAutofit/>
          </a:bodyPr>
          <a:p>
            <a:pPr>
              <a:lnSpc>
                <a:spcPct val="90000"/>
              </a:lnSpc>
            </a:pPr>
            <a:r>
              <a:rPr b="1" lang="en-US" sz="2100" spc="-120" strike="noStrike">
                <a:solidFill>
                  <a:srgbClr val="002060"/>
                </a:solidFill>
                <a:latin typeface="Constantia"/>
              </a:rPr>
              <a:t>Rezultate ale modernizarii</a:t>
            </a:r>
            <a:endParaRPr b="0" lang="en-US" sz="2100" spc="-1" strike="noStrike">
              <a:solidFill>
                <a:srgbClr val="000000"/>
              </a:solidFill>
              <a:latin typeface="Calibri Light"/>
            </a:endParaRPr>
          </a:p>
        </p:txBody>
      </p:sp>
      <p:graphicFrame>
        <p:nvGraphicFramePr>
          <p:cNvPr id="221" name="Table 5"/>
          <p:cNvGraphicFramePr/>
          <p:nvPr/>
        </p:nvGraphicFramePr>
        <p:xfrm>
          <a:off x="586800" y="2282400"/>
          <a:ext cx="7830360" cy="3513240"/>
        </p:xfrm>
        <a:graphic>
          <a:graphicData uri="http://schemas.openxmlformats.org/drawingml/2006/table">
            <a:tbl>
              <a:tblPr/>
              <a:tblGrid>
                <a:gridCol w="624960"/>
                <a:gridCol w="1895040"/>
                <a:gridCol w="1895040"/>
                <a:gridCol w="1895040"/>
                <a:gridCol w="1520280"/>
              </a:tblGrid>
              <a:tr h="1115640">
                <a:tc>
                  <a:txBody>
                    <a:bodyPr lIns="6840" rIns="6840" tIns="6840" bIns="0" anchor="ctr">
                      <a:noAutofit/>
                    </a:bodyPr>
                    <a:p>
                      <a:pPr algn="ctr">
                        <a:lnSpc>
                          <a:spcPct val="100000"/>
                        </a:lnSpc>
                      </a:pPr>
                      <a:r>
                        <a:rPr b="1" lang="ro-RO" sz="2100" spc="-1" strike="noStrike">
                          <a:solidFill>
                            <a:srgbClr val="ffffff"/>
                          </a:solidFill>
                          <a:latin typeface="Calibri Light"/>
                        </a:rPr>
                        <a:t>Nr. crt.</a:t>
                      </a:r>
                      <a:endParaRPr b="0" lang="en-US" sz="2100" spc="-1" strike="noStrike">
                        <a:latin typeface="Arial"/>
                      </a:endParaRPr>
                    </a:p>
                  </a:txBody>
                  <a:tcPr marL="6840" marR="6840">
                    <a:lnL w="12240">
                      <a:solidFill>
                        <a:srgbClr val="ffffff"/>
                      </a:solidFill>
                    </a:lnL>
                    <a:lnR w="12240">
                      <a:solidFill>
                        <a:srgbClr val="ffffff"/>
                      </a:solidFill>
                    </a:lnR>
                    <a:lnT w="12240">
                      <a:solidFill>
                        <a:srgbClr val="ffffff"/>
                      </a:solidFill>
                    </a:lnT>
                    <a:lnB w="38160">
                      <a:solidFill>
                        <a:srgbClr val="ffffff"/>
                      </a:solidFill>
                    </a:lnB>
                    <a:solidFill>
                      <a:srgbClr val="50b4c8"/>
                    </a:solidFill>
                  </a:tcPr>
                </a:tc>
                <a:tc>
                  <a:txBody>
                    <a:bodyPr lIns="6840" rIns="6840" tIns="6840" bIns="0" anchor="ctr">
                      <a:noAutofit/>
                    </a:bodyPr>
                    <a:p>
                      <a:pPr algn="ctr">
                        <a:lnSpc>
                          <a:spcPct val="100000"/>
                        </a:lnSpc>
                      </a:pPr>
                      <a:r>
                        <a:rPr b="1" lang="ro-RO" sz="2100" spc="-1" strike="noStrike">
                          <a:solidFill>
                            <a:srgbClr val="ffffff"/>
                          </a:solidFill>
                          <a:latin typeface="Calibri Light"/>
                        </a:rPr>
                        <a:t>Statia </a:t>
                      </a:r>
                      <a:endParaRPr b="0" lang="en-US" sz="2100" spc="-1" strike="noStrike">
                        <a:latin typeface="Arial"/>
                      </a:endParaRPr>
                    </a:p>
                  </a:txBody>
                  <a:tcPr marL="6840" marR="6840">
                    <a:lnL w="12240">
                      <a:solidFill>
                        <a:srgbClr val="ffffff"/>
                      </a:solidFill>
                    </a:lnL>
                    <a:lnR w="12240">
                      <a:solidFill>
                        <a:srgbClr val="ffffff"/>
                      </a:solidFill>
                    </a:lnR>
                    <a:lnT w="12240">
                      <a:solidFill>
                        <a:srgbClr val="ffffff"/>
                      </a:solidFill>
                    </a:lnT>
                    <a:lnB w="38160">
                      <a:solidFill>
                        <a:srgbClr val="ffffff"/>
                      </a:solidFill>
                    </a:lnB>
                    <a:solidFill>
                      <a:srgbClr val="50b4c8"/>
                    </a:solidFill>
                  </a:tcPr>
                </a:tc>
                <a:tc>
                  <a:txBody>
                    <a:bodyPr lIns="6840" rIns="6840" tIns="6840" bIns="0" anchor="ctr">
                      <a:noAutofit/>
                    </a:bodyPr>
                    <a:p>
                      <a:pPr algn="ctr">
                        <a:lnSpc>
                          <a:spcPct val="100000"/>
                        </a:lnSpc>
                      </a:pPr>
                      <a:r>
                        <a:rPr b="1" lang="ro-RO" sz="2100" spc="-1" strike="noStrike">
                          <a:solidFill>
                            <a:srgbClr val="ffffff"/>
                          </a:solidFill>
                          <a:latin typeface="Calibri Light"/>
                        </a:rPr>
                        <a:t>Nr. linii 1990</a:t>
                      </a:r>
                      <a:endParaRPr b="0" lang="en-US" sz="2100" spc="-1" strike="noStrike">
                        <a:latin typeface="Arial"/>
                      </a:endParaRPr>
                    </a:p>
                  </a:txBody>
                  <a:tcPr marL="6840" marR="6840">
                    <a:lnL w="12240">
                      <a:solidFill>
                        <a:srgbClr val="ffffff"/>
                      </a:solidFill>
                    </a:lnL>
                    <a:lnR w="12240">
                      <a:solidFill>
                        <a:srgbClr val="ffffff"/>
                      </a:solidFill>
                    </a:lnR>
                    <a:lnT w="12240">
                      <a:solidFill>
                        <a:srgbClr val="ffffff"/>
                      </a:solidFill>
                    </a:lnT>
                    <a:lnB w="38160">
                      <a:solidFill>
                        <a:srgbClr val="ffffff"/>
                      </a:solidFill>
                    </a:lnB>
                    <a:solidFill>
                      <a:srgbClr val="50b4c8"/>
                    </a:solidFill>
                  </a:tcPr>
                </a:tc>
                <a:tc>
                  <a:txBody>
                    <a:bodyPr lIns="6840" rIns="6840" tIns="6840" bIns="0" anchor="ctr">
                      <a:noAutofit/>
                    </a:bodyPr>
                    <a:p>
                      <a:pPr algn="ctr">
                        <a:lnSpc>
                          <a:spcPct val="100000"/>
                        </a:lnSpc>
                      </a:pPr>
                      <a:r>
                        <a:rPr b="1" lang="ro-RO" sz="2100" spc="-1" strike="noStrike">
                          <a:solidFill>
                            <a:srgbClr val="ffffff"/>
                          </a:solidFill>
                          <a:latin typeface="Calibri Light"/>
                        </a:rPr>
                        <a:t>Nr. linii 2020</a:t>
                      </a:r>
                      <a:endParaRPr b="0" lang="en-US" sz="2100" spc="-1" strike="noStrike">
                        <a:latin typeface="Arial"/>
                      </a:endParaRPr>
                    </a:p>
                  </a:txBody>
                  <a:tcPr marL="6840" marR="6840">
                    <a:lnL w="12240">
                      <a:solidFill>
                        <a:srgbClr val="ffffff"/>
                      </a:solidFill>
                    </a:lnL>
                    <a:lnR w="12240">
                      <a:solidFill>
                        <a:srgbClr val="ffffff"/>
                      </a:solidFill>
                    </a:lnR>
                    <a:lnT w="12240">
                      <a:solidFill>
                        <a:srgbClr val="ffffff"/>
                      </a:solidFill>
                    </a:lnT>
                    <a:lnB w="38160">
                      <a:solidFill>
                        <a:srgbClr val="ffffff"/>
                      </a:solidFill>
                    </a:lnB>
                    <a:solidFill>
                      <a:srgbClr val="50b4c8"/>
                    </a:solidFill>
                  </a:tcPr>
                </a:tc>
                <a:tc>
                  <a:txBody>
                    <a:bodyPr lIns="6840" rIns="6840" tIns="6840" bIns="0" anchor="ctr">
                      <a:noAutofit/>
                    </a:bodyPr>
                    <a:p>
                      <a:pPr algn="ctr">
                        <a:lnSpc>
                          <a:spcPct val="100000"/>
                        </a:lnSpc>
                      </a:pPr>
                      <a:r>
                        <a:rPr b="1" lang="ro-RO" sz="2100" spc="-1" strike="noStrike">
                          <a:solidFill>
                            <a:srgbClr val="ffffff"/>
                          </a:solidFill>
                          <a:latin typeface="Calibri Light"/>
                        </a:rPr>
                        <a:t>Diferenta ('20-'90) [linii]</a:t>
                      </a:r>
                      <a:endParaRPr b="0" lang="en-US" sz="2100" spc="-1" strike="noStrike">
                        <a:latin typeface="Arial"/>
                      </a:endParaRPr>
                    </a:p>
                  </a:txBody>
                  <a:tcPr marL="6840" marR="6840">
                    <a:lnL w="12240">
                      <a:solidFill>
                        <a:srgbClr val="ffffff"/>
                      </a:solidFill>
                    </a:lnL>
                    <a:lnR w="12240">
                      <a:solidFill>
                        <a:srgbClr val="ffffff"/>
                      </a:solidFill>
                    </a:lnR>
                    <a:lnT w="12240">
                      <a:solidFill>
                        <a:srgbClr val="ffffff"/>
                      </a:solidFill>
                    </a:lnT>
                    <a:lnB w="38160">
                      <a:solidFill>
                        <a:srgbClr val="ffffff"/>
                      </a:solidFill>
                    </a:lnB>
                    <a:solidFill>
                      <a:srgbClr val="50b4c8"/>
                    </a:solidFill>
                  </a:tcPr>
                </a:tc>
              </a:tr>
              <a:tr h="473040">
                <a:tc>
                  <a:txBody>
                    <a:bodyPr lIns="6840" rIns="6840" tIns="6840" bIns="0" anchor="ctr">
                      <a:noAutofit/>
                    </a:bodyPr>
                    <a:p>
                      <a:pPr algn="ctr">
                        <a:lnSpc>
                          <a:spcPct val="100000"/>
                        </a:lnSpc>
                      </a:pPr>
                      <a:r>
                        <a:rPr b="1" lang="ro-RO" sz="2100" spc="-1" strike="noStrike">
                          <a:solidFill>
                            <a:srgbClr val="ffffff"/>
                          </a:solidFill>
                          <a:latin typeface="Calibri Light"/>
                        </a:rPr>
                        <a:t>1</a:t>
                      </a:r>
                      <a:endParaRPr b="0" lang="en-US" sz="21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50b4c8"/>
                    </a:solidFill>
                  </a:tcPr>
                </a:tc>
                <a:tc>
                  <a:txBody>
                    <a:bodyPr lIns="6840" rIns="6840" tIns="6840" bIns="0" anchor="ctr">
                      <a:noAutofit/>
                    </a:bodyPr>
                    <a:p>
                      <a:pPr>
                        <a:lnSpc>
                          <a:spcPct val="100000"/>
                        </a:lnSpc>
                      </a:pPr>
                      <a:r>
                        <a:rPr b="0" lang="ro-RO" sz="2100" spc="-1" strike="noStrike">
                          <a:solidFill>
                            <a:srgbClr val="000000"/>
                          </a:solidFill>
                          <a:latin typeface="Calibri Light"/>
                        </a:rPr>
                        <a:t>Arad</a:t>
                      </a:r>
                      <a:endParaRPr b="0" lang="en-US" sz="21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lIns="6840" rIns="6840" tIns="6840" bIns="0" anchor="ctr">
                      <a:noAutofit/>
                    </a:bodyPr>
                    <a:p>
                      <a:pPr algn="ctr">
                        <a:lnSpc>
                          <a:spcPct val="100000"/>
                        </a:lnSpc>
                      </a:pPr>
                      <a:r>
                        <a:rPr b="0" lang="ro-RO" sz="2100" spc="-1" strike="noStrike">
                          <a:solidFill>
                            <a:srgbClr val="000000"/>
                          </a:solidFill>
                          <a:latin typeface="Calibri Light"/>
                        </a:rPr>
                        <a:t>45</a:t>
                      </a:r>
                      <a:endParaRPr b="0" lang="en-US" sz="21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lIns="6840" rIns="6840" tIns="6840" bIns="0" anchor="ctr">
                      <a:noAutofit/>
                    </a:bodyPr>
                    <a:p>
                      <a:pPr algn="ctr">
                        <a:lnSpc>
                          <a:spcPct val="100000"/>
                        </a:lnSpc>
                      </a:pPr>
                      <a:r>
                        <a:rPr b="0" lang="ro-RO" sz="2100" spc="-1" strike="noStrike">
                          <a:solidFill>
                            <a:srgbClr val="000000"/>
                          </a:solidFill>
                          <a:latin typeface="Calibri Light"/>
                        </a:rPr>
                        <a:t>29</a:t>
                      </a:r>
                      <a:endParaRPr b="0" lang="en-US" sz="21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lIns="6840" rIns="6840" tIns="6840" bIns="0" anchor="ctr">
                      <a:noAutofit/>
                    </a:bodyPr>
                    <a:p>
                      <a:pPr algn="ctr">
                        <a:lnSpc>
                          <a:spcPct val="100000"/>
                        </a:lnSpc>
                      </a:pPr>
                      <a:r>
                        <a:rPr b="1" lang="ro-RO" sz="2100" spc="-1" strike="noStrike">
                          <a:solidFill>
                            <a:srgbClr val="ff0000"/>
                          </a:solidFill>
                          <a:latin typeface="Calibri Light"/>
                        </a:rPr>
                        <a:t>-16</a:t>
                      </a:r>
                      <a:endParaRPr b="0" lang="en-US" sz="21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r>
              <a:tr h="457200">
                <a:tc>
                  <a:txBody>
                    <a:bodyPr lIns="6840" rIns="6840" tIns="6840" bIns="0" anchor="ctr">
                      <a:noAutofit/>
                    </a:bodyPr>
                    <a:p>
                      <a:pPr algn="ctr">
                        <a:lnSpc>
                          <a:spcPct val="100000"/>
                        </a:lnSpc>
                      </a:pPr>
                      <a:r>
                        <a:rPr b="1" lang="ro-RO" sz="2100" spc="-1" strike="noStrike">
                          <a:solidFill>
                            <a:srgbClr val="ffffff"/>
                          </a:solidFill>
                          <a:latin typeface="Calibri Light"/>
                        </a:rPr>
                        <a:t>2</a:t>
                      </a:r>
                      <a:endParaRPr b="0" lang="en-US" sz="21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50b4c8"/>
                    </a:solidFill>
                  </a:tcPr>
                </a:tc>
                <a:tc>
                  <a:txBody>
                    <a:bodyPr lIns="6840" rIns="6840" tIns="6840" bIns="0" anchor="ctr">
                      <a:noAutofit/>
                    </a:bodyPr>
                    <a:p>
                      <a:pPr>
                        <a:lnSpc>
                          <a:spcPct val="100000"/>
                        </a:lnSpc>
                      </a:pPr>
                      <a:r>
                        <a:rPr b="0" lang="ro-RO" sz="2100" spc="-1" strike="noStrike">
                          <a:solidFill>
                            <a:srgbClr val="000000"/>
                          </a:solidFill>
                          <a:latin typeface="Calibri Light"/>
                        </a:rPr>
                        <a:t>Sofronea</a:t>
                      </a:r>
                      <a:endParaRPr b="0" lang="en-US" sz="21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lIns="6840" rIns="6840" tIns="6840" bIns="0" anchor="ctr">
                      <a:noAutofit/>
                    </a:bodyPr>
                    <a:p>
                      <a:pPr algn="ctr">
                        <a:lnSpc>
                          <a:spcPct val="100000"/>
                        </a:lnSpc>
                      </a:pPr>
                      <a:r>
                        <a:rPr b="0" lang="ro-RO" sz="2100" spc="-1" strike="noStrike">
                          <a:solidFill>
                            <a:srgbClr val="000000"/>
                          </a:solidFill>
                          <a:latin typeface="Calibri Light"/>
                        </a:rPr>
                        <a:t>4</a:t>
                      </a:r>
                      <a:endParaRPr b="0" lang="en-US" sz="21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lIns="6840" rIns="6840" tIns="6840" bIns="0" anchor="ctr">
                      <a:noAutofit/>
                    </a:bodyPr>
                    <a:p>
                      <a:pPr algn="ctr">
                        <a:lnSpc>
                          <a:spcPct val="100000"/>
                        </a:lnSpc>
                      </a:pPr>
                      <a:r>
                        <a:rPr b="0" lang="ro-RO" sz="2100" spc="-1" strike="noStrike">
                          <a:solidFill>
                            <a:srgbClr val="000000"/>
                          </a:solidFill>
                          <a:latin typeface="Calibri Light"/>
                        </a:rPr>
                        <a:t>2</a:t>
                      </a:r>
                      <a:endParaRPr b="0" lang="en-US" sz="21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lIns="6840" rIns="6840" tIns="6840" bIns="0" anchor="ctr">
                      <a:noAutofit/>
                    </a:bodyPr>
                    <a:p>
                      <a:pPr algn="ctr">
                        <a:lnSpc>
                          <a:spcPct val="100000"/>
                        </a:lnSpc>
                      </a:pPr>
                      <a:r>
                        <a:rPr b="1" lang="ro-RO" sz="2100" spc="-1" strike="noStrike">
                          <a:solidFill>
                            <a:srgbClr val="ff0000"/>
                          </a:solidFill>
                          <a:latin typeface="Calibri Light"/>
                        </a:rPr>
                        <a:t>-2</a:t>
                      </a:r>
                      <a:endParaRPr b="0" lang="en-US" sz="21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r>
              <a:tr h="457200">
                <a:tc>
                  <a:txBody>
                    <a:bodyPr lIns="6840" rIns="6840" tIns="6840" bIns="0" anchor="ctr">
                      <a:noAutofit/>
                    </a:bodyPr>
                    <a:p>
                      <a:pPr algn="ctr">
                        <a:lnSpc>
                          <a:spcPct val="100000"/>
                        </a:lnSpc>
                      </a:pPr>
                      <a:r>
                        <a:rPr b="1" lang="ro-RO" sz="2100" spc="-1" strike="noStrike">
                          <a:solidFill>
                            <a:srgbClr val="ffffff"/>
                          </a:solidFill>
                          <a:latin typeface="Calibri Light"/>
                        </a:rPr>
                        <a:t>3</a:t>
                      </a:r>
                      <a:endParaRPr b="0" lang="en-US" sz="21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50b4c8"/>
                    </a:solidFill>
                  </a:tcPr>
                </a:tc>
                <a:tc>
                  <a:txBody>
                    <a:bodyPr lIns="6840" rIns="6840" tIns="6840" bIns="0" anchor="ctr">
                      <a:noAutofit/>
                    </a:bodyPr>
                    <a:p>
                      <a:pPr>
                        <a:lnSpc>
                          <a:spcPct val="100000"/>
                        </a:lnSpc>
                      </a:pPr>
                      <a:r>
                        <a:rPr b="0" lang="ro-RO" sz="2100" spc="-1" strike="noStrike">
                          <a:solidFill>
                            <a:srgbClr val="000000"/>
                          </a:solidFill>
                          <a:latin typeface="Calibri Light"/>
                        </a:rPr>
                        <a:t>Curtici</a:t>
                      </a:r>
                      <a:endParaRPr b="0" lang="en-US" sz="21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lIns="6840" rIns="6840" tIns="6840" bIns="0" anchor="ctr">
                      <a:noAutofit/>
                    </a:bodyPr>
                    <a:p>
                      <a:pPr algn="ctr">
                        <a:lnSpc>
                          <a:spcPct val="100000"/>
                        </a:lnSpc>
                      </a:pPr>
                      <a:r>
                        <a:rPr b="0" lang="ro-RO" sz="2100" spc="-1" strike="noStrike">
                          <a:solidFill>
                            <a:srgbClr val="000000"/>
                          </a:solidFill>
                          <a:latin typeface="Calibri Light"/>
                        </a:rPr>
                        <a:t>40</a:t>
                      </a:r>
                      <a:endParaRPr b="0" lang="en-US" sz="21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lIns="6840" rIns="6840" tIns="6840" bIns="0" anchor="ctr">
                      <a:noAutofit/>
                    </a:bodyPr>
                    <a:p>
                      <a:pPr algn="ctr">
                        <a:lnSpc>
                          <a:spcPct val="100000"/>
                        </a:lnSpc>
                      </a:pPr>
                      <a:r>
                        <a:rPr b="0" lang="ro-RO" sz="2100" spc="-1" strike="noStrike">
                          <a:solidFill>
                            <a:srgbClr val="000000"/>
                          </a:solidFill>
                          <a:latin typeface="Calibri Light"/>
                        </a:rPr>
                        <a:t>22</a:t>
                      </a:r>
                      <a:endParaRPr b="0" lang="en-US" sz="21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lIns="6840" rIns="6840" tIns="6840" bIns="0" anchor="ctr">
                      <a:noAutofit/>
                    </a:bodyPr>
                    <a:p>
                      <a:pPr algn="ctr">
                        <a:lnSpc>
                          <a:spcPct val="100000"/>
                        </a:lnSpc>
                      </a:pPr>
                      <a:r>
                        <a:rPr b="1" lang="ro-RO" sz="2100" spc="-1" strike="noStrike">
                          <a:solidFill>
                            <a:srgbClr val="ff0000"/>
                          </a:solidFill>
                          <a:latin typeface="Calibri Light"/>
                        </a:rPr>
                        <a:t>-18</a:t>
                      </a:r>
                      <a:endParaRPr b="0" lang="en-US" sz="21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r>
              <a:tr h="504720">
                <a:tc>
                  <a:txBody>
                    <a:bodyPr lIns="6840" rIns="6840" tIns="6840" bIns="0" anchor="ctr">
                      <a:noAutofit/>
                    </a:bodyPr>
                    <a:p>
                      <a:pPr>
                        <a:lnSpc>
                          <a:spcPct val="100000"/>
                        </a:lnSpc>
                      </a:pPr>
                      <a:r>
                        <a:rPr b="1" lang="ro-RO" sz="2100" spc="-1" strike="noStrike">
                          <a:solidFill>
                            <a:srgbClr val="ffffff"/>
                          </a:solidFill>
                          <a:latin typeface="Calibri Light"/>
                        </a:rPr>
                        <a:t> </a:t>
                      </a:r>
                      <a:endParaRPr b="0" lang="en-US" sz="21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50b4c8"/>
                    </a:solidFill>
                  </a:tcPr>
                </a:tc>
                <a:tc>
                  <a:txBody>
                    <a:bodyPr lIns="6840" rIns="6840" tIns="6840" bIns="0" anchor="ctr">
                      <a:noAutofit/>
                    </a:bodyPr>
                    <a:p>
                      <a:pPr>
                        <a:lnSpc>
                          <a:spcPct val="100000"/>
                        </a:lnSpc>
                      </a:pPr>
                      <a:r>
                        <a:rPr b="0" i="1" lang="ro-RO" sz="2400" spc="-1" strike="noStrike">
                          <a:solidFill>
                            <a:srgbClr val="000000"/>
                          </a:solidFill>
                          <a:latin typeface="Calibri Light"/>
                        </a:rPr>
                        <a:t>TOTAL</a:t>
                      </a:r>
                      <a:endParaRPr b="0" lang="en-US" sz="2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lIns="6840" rIns="6840" tIns="6840" bIns="0" anchor="ctr">
                      <a:noAutofit/>
                    </a:bodyPr>
                    <a:p>
                      <a:pPr algn="ctr">
                        <a:lnSpc>
                          <a:spcPct val="100000"/>
                        </a:lnSpc>
                      </a:pPr>
                      <a:r>
                        <a:rPr b="0" i="1" lang="ro-RO" sz="2400" spc="-1" strike="noStrike">
                          <a:solidFill>
                            <a:srgbClr val="000000"/>
                          </a:solidFill>
                          <a:latin typeface="Calibri Light"/>
                        </a:rPr>
                        <a:t>89</a:t>
                      </a:r>
                      <a:endParaRPr b="0" lang="en-US" sz="2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lIns="6840" rIns="6840" tIns="6840" bIns="0" anchor="ctr">
                      <a:noAutofit/>
                    </a:bodyPr>
                    <a:p>
                      <a:pPr algn="ctr">
                        <a:lnSpc>
                          <a:spcPct val="100000"/>
                        </a:lnSpc>
                      </a:pPr>
                      <a:r>
                        <a:rPr b="0" i="1" lang="ro-RO" sz="2400" spc="-1" strike="noStrike">
                          <a:solidFill>
                            <a:srgbClr val="000000"/>
                          </a:solidFill>
                          <a:latin typeface="Calibri Light"/>
                        </a:rPr>
                        <a:t>53</a:t>
                      </a:r>
                      <a:endParaRPr b="0" lang="en-US" sz="2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lIns="6840" rIns="6840" tIns="6840" bIns="0" anchor="ctr">
                      <a:noAutofit/>
                    </a:bodyPr>
                    <a:p>
                      <a:pPr algn="ctr">
                        <a:lnSpc>
                          <a:spcPct val="100000"/>
                        </a:lnSpc>
                      </a:pPr>
                      <a:r>
                        <a:rPr b="1" i="1" lang="ro-RO" sz="2400" spc="-1" strike="noStrike">
                          <a:solidFill>
                            <a:srgbClr val="ff0000"/>
                          </a:solidFill>
                          <a:latin typeface="Calibri Light"/>
                        </a:rPr>
                        <a:t>-36</a:t>
                      </a:r>
                      <a:endParaRPr b="0" lang="en-US" sz="2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r>
              <a:tr h="505440">
                <a:tc>
                  <a:txBody>
                    <a:bodyPr lIns="6840" rIns="6840" tIns="6840" bIns="0" anchor="ctr">
                      <a:noAutofit/>
                    </a:bodyPr>
                    <a:p>
                      <a:pPr>
                        <a:lnSpc>
                          <a:spcPct val="100000"/>
                        </a:lnSpc>
                      </a:pPr>
                      <a:r>
                        <a:rPr b="1" lang="ro-RO" sz="2100" spc="-1" strike="noStrike">
                          <a:solidFill>
                            <a:srgbClr val="ffffff"/>
                          </a:solidFill>
                          <a:latin typeface="Calibri Light"/>
                        </a:rPr>
                        <a:t> </a:t>
                      </a:r>
                      <a:endParaRPr b="0" lang="en-US" sz="21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50b4c8"/>
                    </a:solidFill>
                  </a:tcPr>
                </a:tc>
                <a:tc>
                  <a:txBody>
                    <a:bodyPr lIns="6840" rIns="6840" tIns="6840" bIns="0" anchor="b">
                      <a:noAutofit/>
                    </a:bodyPr>
                    <a:p>
                      <a:pPr>
                        <a:lnSpc>
                          <a:spcPct val="100000"/>
                        </a:lnSpc>
                      </a:pPr>
                      <a:r>
                        <a:rPr b="0" lang="ro-RO" sz="2400" spc="-1" strike="noStrike">
                          <a:solidFill>
                            <a:srgbClr val="000000"/>
                          </a:solidFill>
                          <a:latin typeface="Calibri Light"/>
                        </a:rPr>
                        <a:t> </a:t>
                      </a:r>
                      <a:endParaRPr b="0" lang="en-US" sz="2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lIns="6840" rIns="6840" tIns="6840" bIns="0" anchor="b">
                      <a:noAutofit/>
                    </a:bodyPr>
                    <a:p>
                      <a:pPr>
                        <a:lnSpc>
                          <a:spcPct val="100000"/>
                        </a:lnSpc>
                      </a:pPr>
                      <a:r>
                        <a:rPr b="0" lang="ro-RO" sz="2400" spc="-1" strike="noStrike">
                          <a:solidFill>
                            <a:srgbClr val="000000"/>
                          </a:solidFill>
                          <a:latin typeface="Calibri Light"/>
                        </a:rPr>
                        <a:t> </a:t>
                      </a:r>
                      <a:endParaRPr b="0" lang="en-US" sz="2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lIns="6840" rIns="6840" tIns="6840" bIns="0" anchor="ctr">
                      <a:noAutofit/>
                    </a:bodyPr>
                    <a:p>
                      <a:pPr algn="r">
                        <a:lnSpc>
                          <a:spcPct val="100000"/>
                        </a:lnSpc>
                      </a:pPr>
                      <a:r>
                        <a:rPr b="0" lang="ro-RO" sz="2400" spc="-1" strike="noStrike">
                          <a:solidFill>
                            <a:srgbClr val="000000"/>
                          </a:solidFill>
                          <a:latin typeface="Calibri Light"/>
                        </a:rPr>
                        <a:t> </a:t>
                      </a:r>
                      <a:endParaRPr b="0" lang="en-US" sz="2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lIns="6840" rIns="6840" tIns="6840" bIns="0" anchor="b">
                      <a:noAutofit/>
                    </a:bodyPr>
                    <a:p>
                      <a:pPr algn="ctr">
                        <a:lnSpc>
                          <a:spcPct val="100000"/>
                        </a:lnSpc>
                      </a:pPr>
                      <a:r>
                        <a:rPr b="1" lang="ro-RO" sz="2400" spc="-1" strike="noStrike">
                          <a:solidFill>
                            <a:srgbClr val="ff0000"/>
                          </a:solidFill>
                          <a:latin typeface="Calibri Light"/>
                        </a:rPr>
                        <a:t>-40,45%</a:t>
                      </a:r>
                      <a:endParaRPr b="0" lang="en-US" sz="2400" spc="-1" strike="noStrike">
                        <a:latin typeface="Arial"/>
                      </a:endParaRPr>
                    </a:p>
                  </a:txBody>
                  <a:tcPr marL="6840" marR="68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r>
            </a:tbl>
          </a:graphicData>
        </a:graphic>
      </p:graphicFrame>
      <p:sp>
        <p:nvSpPr>
          <p:cNvPr id="222" name="CustomShape 6"/>
          <p:cNvSpPr/>
          <p:nvPr/>
        </p:nvSpPr>
        <p:spPr>
          <a:xfrm>
            <a:off x="1143000" y="1438920"/>
            <a:ext cx="6857640" cy="402840"/>
          </a:xfrm>
          <a:prstGeom prst="rect">
            <a:avLst/>
          </a:prstGeom>
          <a:noFill/>
          <a:ln>
            <a:noFill/>
          </a:ln>
        </p:spPr>
        <p:style>
          <a:lnRef idx="0"/>
          <a:fillRef idx="0"/>
          <a:effectRef idx="0"/>
          <a:fontRef idx="minor"/>
        </p:style>
        <p:txBody>
          <a:bodyPr lIns="68760" rIns="68760" tIns="34200" bIns="34200" anchor="b">
            <a:noAutofit/>
          </a:bodyPr>
          <a:p>
            <a:pPr algn="ctr">
              <a:lnSpc>
                <a:spcPct val="90000"/>
              </a:lnSpc>
            </a:pPr>
            <a:r>
              <a:rPr b="1" lang="en-US" sz="2700" spc="-1" strike="noStrike">
                <a:solidFill>
                  <a:srgbClr val="002060"/>
                </a:solidFill>
                <a:latin typeface="Constantia"/>
              </a:rPr>
              <a:t>Reducerea dispozitivelor de linii</a:t>
            </a:r>
            <a:endParaRPr b="0" lang="en-US" sz="27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TextShape 1"/>
          <p:cNvSpPr txBox="1"/>
          <p:nvPr/>
        </p:nvSpPr>
        <p:spPr>
          <a:xfrm>
            <a:off x="8417520" y="6353640"/>
            <a:ext cx="635760" cy="402120"/>
          </a:xfrm>
          <a:prstGeom prst="rect">
            <a:avLst/>
          </a:prstGeom>
          <a:noFill/>
          <a:ln>
            <a:noFill/>
          </a:ln>
        </p:spPr>
        <p:txBody>
          <a:bodyPr anchor="b">
            <a:noAutofit/>
          </a:bodyPr>
          <a:p>
            <a:pPr algn="r">
              <a:lnSpc>
                <a:spcPct val="100000"/>
              </a:lnSpc>
            </a:pPr>
            <a:fld id="{9A9DD212-F1BB-442C-B129-3D24AA4A1FF4}" type="slidenum">
              <a:rPr b="0" lang="en-US" sz="3300" spc="-1" strike="noStrike">
                <a:solidFill>
                  <a:srgbClr val="002060"/>
                </a:solidFill>
                <a:latin typeface="Constantia"/>
              </a:rPr>
              <a:t>&lt;number&gt;</a:t>
            </a:fld>
            <a:endParaRPr b="0" lang="en-US" sz="3300" spc="-1" strike="noStrike">
              <a:latin typeface="Times New Roman"/>
            </a:endParaRPr>
          </a:p>
        </p:txBody>
      </p:sp>
      <p:sp>
        <p:nvSpPr>
          <p:cNvPr id="224" name="Line 2"/>
          <p:cNvSpPr/>
          <p:nvPr/>
        </p:nvSpPr>
        <p:spPr>
          <a:xfrm>
            <a:off x="298080" y="1065960"/>
            <a:ext cx="8577360" cy="0"/>
          </a:xfrm>
          <a:prstGeom prst="line">
            <a:avLst/>
          </a:prstGeom>
          <a:ln w="28440">
            <a:solidFill>
              <a:srgbClr val="0070c0"/>
            </a:solidFill>
            <a:round/>
          </a:ln>
        </p:spPr>
        <p:style>
          <a:lnRef idx="1">
            <a:schemeClr val="accent1"/>
          </a:lnRef>
          <a:fillRef idx="0">
            <a:schemeClr val="accent1"/>
          </a:fillRef>
          <a:effectRef idx="0">
            <a:schemeClr val="accent1"/>
          </a:effectRef>
          <a:fontRef idx="minor"/>
        </p:style>
      </p:sp>
      <p:sp>
        <p:nvSpPr>
          <p:cNvPr id="225" name="CustomShape 3"/>
          <p:cNvSpPr/>
          <p:nvPr/>
        </p:nvSpPr>
        <p:spPr>
          <a:xfrm>
            <a:off x="698400" y="7819560"/>
            <a:ext cx="9143640" cy="360"/>
          </a:xfrm>
          <a:prstGeom prst="rect">
            <a:avLst/>
          </a:prstGeom>
          <a:noFill/>
          <a:ln>
            <a:noFill/>
          </a:ln>
        </p:spPr>
        <p:style>
          <a:lnRef idx="0"/>
          <a:fillRef idx="0"/>
          <a:effectRef idx="0"/>
          <a:fontRef idx="minor"/>
        </p:style>
      </p:sp>
      <p:pic>
        <p:nvPicPr>
          <p:cNvPr id="226" name="Picture 11" descr="A close up of a map&#10;&#10;Description generated with high confidence"/>
          <p:cNvPicPr/>
          <p:nvPr/>
        </p:nvPicPr>
        <p:blipFill>
          <a:blip r:embed="rId1"/>
          <a:stretch/>
        </p:blipFill>
        <p:spPr>
          <a:xfrm>
            <a:off x="492480" y="2678040"/>
            <a:ext cx="8242920" cy="3340080"/>
          </a:xfrm>
          <a:prstGeom prst="rect">
            <a:avLst/>
          </a:prstGeom>
          <a:ln>
            <a:noFill/>
          </a:ln>
        </p:spPr>
      </p:pic>
      <p:sp>
        <p:nvSpPr>
          <p:cNvPr id="227" name="CustomShape 4"/>
          <p:cNvSpPr/>
          <p:nvPr/>
        </p:nvSpPr>
        <p:spPr>
          <a:xfrm>
            <a:off x="298080" y="1015200"/>
            <a:ext cx="8547120" cy="912600"/>
          </a:xfrm>
          <a:prstGeom prst="rect">
            <a:avLst/>
          </a:prstGeom>
          <a:noFill/>
          <a:ln>
            <a:noFill/>
          </a:ln>
        </p:spPr>
        <p:style>
          <a:lnRef idx="0"/>
          <a:fillRef idx="0"/>
          <a:effectRef idx="0"/>
          <a:fontRef idx="minor"/>
        </p:style>
        <p:txBody>
          <a:bodyPr lIns="90000" rIns="90000" tIns="45000" bIns="45000">
            <a:spAutoFit/>
          </a:bodyPr>
          <a:p>
            <a:pPr algn="just">
              <a:lnSpc>
                <a:spcPct val="150000"/>
              </a:lnSpc>
            </a:pPr>
            <a:r>
              <a:rPr b="0" lang="en-US" sz="1800" spc="-1" strike="noStrike">
                <a:solidFill>
                  <a:srgbClr val="000000"/>
                </a:solidFill>
                <a:latin typeface="Constantia"/>
                <a:ea typeface="Calibri"/>
              </a:rPr>
              <a:t>S</a:t>
            </a:r>
            <a:r>
              <a:rPr b="0" lang="ro-RO" sz="1800" spc="-1" strike="noStrike">
                <a:solidFill>
                  <a:srgbClr val="000000"/>
                </a:solidFill>
                <a:latin typeface="Constantia"/>
                <a:ea typeface="Calibri"/>
              </a:rPr>
              <a:t>ectiunea Fetesti – Palas, </a:t>
            </a:r>
            <a:r>
              <a:rPr b="0" lang="en-US" sz="1800" spc="-1" strike="noStrike">
                <a:solidFill>
                  <a:srgbClr val="000000"/>
                </a:solidFill>
                <a:latin typeface="Constantia"/>
                <a:ea typeface="Calibri"/>
              </a:rPr>
              <a:t>este </a:t>
            </a:r>
            <a:r>
              <a:rPr b="1" lang="en-US" sz="1800" spc="-1" strike="noStrike">
                <a:solidFill>
                  <a:srgbClr val="000000"/>
                </a:solidFill>
                <a:latin typeface="Constantia"/>
                <a:ea typeface="Calibri"/>
              </a:rPr>
              <a:t>cea mai intens utilizata </a:t>
            </a:r>
            <a:r>
              <a:rPr b="0" lang="en-US" sz="1800" spc="-1" strike="noStrike">
                <a:solidFill>
                  <a:srgbClr val="000000"/>
                </a:solidFill>
                <a:latin typeface="Constantia"/>
                <a:ea typeface="Calibri"/>
              </a:rPr>
              <a:t>portiune de retea a CFR. </a:t>
            </a:r>
            <a:endParaRPr b="0" lang="en-US" sz="1800" spc="-1" strike="noStrike">
              <a:latin typeface="Arial"/>
            </a:endParaRPr>
          </a:p>
          <a:p>
            <a:pPr algn="just">
              <a:lnSpc>
                <a:spcPct val="150000"/>
              </a:lnSpc>
            </a:pPr>
            <a:r>
              <a:rPr b="0" lang="en-US" sz="1800" spc="-1" strike="noStrike">
                <a:solidFill>
                  <a:srgbClr val="000000"/>
                </a:solidFill>
                <a:latin typeface="Constantia"/>
                <a:ea typeface="Calibri"/>
              </a:rPr>
              <a:t>11 statii, 74,6 km linie dubla, electrificata, BLA, centralizare electronica. </a:t>
            </a:r>
            <a:endParaRPr b="0" lang="en-US" sz="1800" spc="-1" strike="noStrike">
              <a:latin typeface="Arial"/>
            </a:endParaRPr>
          </a:p>
        </p:txBody>
      </p:sp>
      <p:sp>
        <p:nvSpPr>
          <p:cNvPr id="228" name="TextShape 5"/>
          <p:cNvSpPr txBox="1"/>
          <p:nvPr/>
        </p:nvSpPr>
        <p:spPr>
          <a:xfrm>
            <a:off x="586800" y="418320"/>
            <a:ext cx="7886520" cy="471240"/>
          </a:xfrm>
          <a:prstGeom prst="rect">
            <a:avLst/>
          </a:prstGeom>
          <a:noFill/>
          <a:ln>
            <a:noFill/>
          </a:ln>
        </p:spPr>
        <p:txBody>
          <a:bodyPr anchor="ctr">
            <a:normAutofit/>
          </a:bodyPr>
          <a:p>
            <a:pPr>
              <a:lnSpc>
                <a:spcPct val="90000"/>
              </a:lnSpc>
            </a:pPr>
            <a:r>
              <a:rPr b="1" lang="en-US" sz="2100" spc="-120" strike="noStrike">
                <a:solidFill>
                  <a:srgbClr val="002060"/>
                </a:solidFill>
                <a:latin typeface="Constantia"/>
              </a:rPr>
              <a:t>Situatie similara :  -  SECTIUNEA  FETESTI – PALAS  </a:t>
            </a:r>
            <a:endParaRPr b="0" lang="en-US" sz="2100" spc="-1" strike="noStrike">
              <a:solidFill>
                <a:srgbClr val="000000"/>
              </a:solidFill>
              <a:latin typeface="Calibri Light"/>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TextShape 1"/>
          <p:cNvSpPr txBox="1"/>
          <p:nvPr/>
        </p:nvSpPr>
        <p:spPr>
          <a:xfrm>
            <a:off x="8417520" y="6353640"/>
            <a:ext cx="635760" cy="402120"/>
          </a:xfrm>
          <a:prstGeom prst="rect">
            <a:avLst/>
          </a:prstGeom>
          <a:noFill/>
          <a:ln>
            <a:noFill/>
          </a:ln>
        </p:spPr>
        <p:txBody>
          <a:bodyPr anchor="b">
            <a:noAutofit/>
          </a:bodyPr>
          <a:p>
            <a:pPr algn="r">
              <a:lnSpc>
                <a:spcPct val="100000"/>
              </a:lnSpc>
            </a:pPr>
            <a:fld id="{04671BC1-BBCB-4915-986E-ACE2BA18691B}" type="slidenum">
              <a:rPr b="0" lang="en-US" sz="3300" spc="-1" strike="noStrike">
                <a:solidFill>
                  <a:srgbClr val="002060"/>
                </a:solidFill>
                <a:latin typeface="Constantia"/>
              </a:rPr>
              <a:t>&lt;number&gt;</a:t>
            </a:fld>
            <a:endParaRPr b="0" lang="en-US" sz="3300" spc="-1" strike="noStrike">
              <a:latin typeface="Times New Roman"/>
            </a:endParaRPr>
          </a:p>
        </p:txBody>
      </p:sp>
      <p:sp>
        <p:nvSpPr>
          <p:cNvPr id="230" name="Line 2"/>
          <p:cNvSpPr/>
          <p:nvPr/>
        </p:nvSpPr>
        <p:spPr>
          <a:xfrm>
            <a:off x="298080" y="1065960"/>
            <a:ext cx="8577360" cy="0"/>
          </a:xfrm>
          <a:prstGeom prst="line">
            <a:avLst/>
          </a:prstGeom>
          <a:ln w="28440">
            <a:solidFill>
              <a:srgbClr val="0070c0"/>
            </a:solidFill>
            <a:round/>
          </a:ln>
        </p:spPr>
        <p:style>
          <a:lnRef idx="1">
            <a:schemeClr val="accent1"/>
          </a:lnRef>
          <a:fillRef idx="0">
            <a:schemeClr val="accent1"/>
          </a:fillRef>
          <a:effectRef idx="0">
            <a:schemeClr val="accent1"/>
          </a:effectRef>
          <a:fontRef idx="minor"/>
        </p:style>
      </p:sp>
      <p:sp>
        <p:nvSpPr>
          <p:cNvPr id="231" name="CustomShape 3"/>
          <p:cNvSpPr/>
          <p:nvPr/>
        </p:nvSpPr>
        <p:spPr>
          <a:xfrm>
            <a:off x="698400" y="7819560"/>
            <a:ext cx="9143640" cy="360"/>
          </a:xfrm>
          <a:prstGeom prst="rect">
            <a:avLst/>
          </a:prstGeom>
          <a:noFill/>
          <a:ln>
            <a:noFill/>
          </a:ln>
        </p:spPr>
        <p:style>
          <a:lnRef idx="0"/>
          <a:fillRef idx="0"/>
          <a:effectRef idx="0"/>
          <a:fontRef idx="minor"/>
        </p:style>
      </p:sp>
      <p:graphicFrame>
        <p:nvGraphicFramePr>
          <p:cNvPr id="232" name="Table 4"/>
          <p:cNvGraphicFramePr/>
          <p:nvPr/>
        </p:nvGraphicFramePr>
        <p:xfrm>
          <a:off x="971640" y="1677600"/>
          <a:ext cx="7595280" cy="4653360"/>
        </p:xfrm>
        <a:graphic>
          <a:graphicData uri="http://schemas.openxmlformats.org/drawingml/2006/table">
            <a:tbl>
              <a:tblPr/>
              <a:tblGrid>
                <a:gridCol w="700920"/>
                <a:gridCol w="2081160"/>
                <a:gridCol w="1348920"/>
                <a:gridCol w="1692720"/>
                <a:gridCol w="1771560"/>
              </a:tblGrid>
              <a:tr h="876240">
                <a:tc>
                  <a:txBody>
                    <a:bodyPr lIns="62640" rIns="62640" tIns="0" bIns="0" anchor="ctr">
                      <a:noAutofit/>
                    </a:bodyPr>
                    <a:p>
                      <a:pPr algn="ctr">
                        <a:lnSpc>
                          <a:spcPct val="107000"/>
                        </a:lnSpc>
                      </a:pPr>
                      <a:r>
                        <a:rPr b="1" lang="ro-RO" sz="1600" spc="-1" strike="noStrike">
                          <a:solidFill>
                            <a:srgbClr val="ffffff"/>
                          </a:solidFill>
                          <a:latin typeface="Calibri Light"/>
                        </a:rPr>
                        <a:t>Nr. crt.</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38160">
                      <a:solidFill>
                        <a:srgbClr val="ffffff"/>
                      </a:solidFill>
                    </a:lnB>
                    <a:solidFill>
                      <a:srgbClr val="50b4c8"/>
                    </a:solidFill>
                  </a:tcPr>
                </a:tc>
                <a:tc>
                  <a:txBody>
                    <a:bodyPr lIns="62640" rIns="62640" tIns="0" bIns="0" anchor="ctr">
                      <a:noAutofit/>
                    </a:bodyPr>
                    <a:p>
                      <a:pPr algn="ctr">
                        <a:lnSpc>
                          <a:spcPct val="107000"/>
                        </a:lnSpc>
                      </a:pPr>
                      <a:r>
                        <a:rPr b="1" lang="ro-RO" sz="1600" spc="-1" strike="noStrike">
                          <a:solidFill>
                            <a:srgbClr val="ffffff"/>
                          </a:solidFill>
                          <a:latin typeface="Calibri Light"/>
                        </a:rPr>
                        <a:t>Statia </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38160">
                      <a:solidFill>
                        <a:srgbClr val="ffffff"/>
                      </a:solidFill>
                    </a:lnB>
                    <a:solidFill>
                      <a:srgbClr val="50b4c8"/>
                    </a:solidFill>
                  </a:tcPr>
                </a:tc>
                <a:tc>
                  <a:txBody>
                    <a:bodyPr lIns="62640" rIns="62640" tIns="0" bIns="0" anchor="ctr">
                      <a:noAutofit/>
                    </a:bodyPr>
                    <a:p>
                      <a:pPr algn="ctr">
                        <a:lnSpc>
                          <a:spcPct val="107000"/>
                        </a:lnSpc>
                      </a:pPr>
                      <a:r>
                        <a:rPr b="1" lang="ro-RO" sz="1600" spc="-1" strike="noStrike">
                          <a:solidFill>
                            <a:srgbClr val="ffffff"/>
                          </a:solidFill>
                          <a:latin typeface="Calibri Light"/>
                        </a:rPr>
                        <a:t>Nr. linii 1990</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38160">
                      <a:solidFill>
                        <a:srgbClr val="ffffff"/>
                      </a:solidFill>
                    </a:lnB>
                    <a:solidFill>
                      <a:srgbClr val="50b4c8"/>
                    </a:solidFill>
                  </a:tcPr>
                </a:tc>
                <a:tc>
                  <a:txBody>
                    <a:bodyPr lIns="62640" rIns="62640" tIns="0" bIns="0" anchor="ctr">
                      <a:noAutofit/>
                    </a:bodyPr>
                    <a:p>
                      <a:pPr algn="ctr">
                        <a:lnSpc>
                          <a:spcPct val="107000"/>
                        </a:lnSpc>
                      </a:pPr>
                      <a:r>
                        <a:rPr b="1" lang="ro-RO" sz="1600" spc="-1" strike="noStrike">
                          <a:solidFill>
                            <a:srgbClr val="ffffff"/>
                          </a:solidFill>
                          <a:latin typeface="Calibri Light"/>
                        </a:rPr>
                        <a:t>Nr. linii 2018</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38160">
                      <a:solidFill>
                        <a:srgbClr val="ffffff"/>
                      </a:solidFill>
                    </a:lnB>
                    <a:solidFill>
                      <a:srgbClr val="50b4c8"/>
                    </a:solidFill>
                  </a:tcPr>
                </a:tc>
                <a:tc>
                  <a:txBody>
                    <a:bodyPr lIns="62640" rIns="62640" tIns="0" bIns="0" anchor="ctr">
                      <a:noAutofit/>
                    </a:bodyPr>
                    <a:p>
                      <a:pPr algn="ctr">
                        <a:lnSpc>
                          <a:spcPct val="107000"/>
                        </a:lnSpc>
                      </a:pPr>
                      <a:r>
                        <a:rPr b="1" lang="ro-RO" sz="1600" spc="-1" strike="noStrike">
                          <a:solidFill>
                            <a:srgbClr val="ffffff"/>
                          </a:solidFill>
                          <a:latin typeface="Calibri Light"/>
                        </a:rPr>
                        <a:t>Diferenta ('18-'90) [linii]</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38160">
                      <a:solidFill>
                        <a:srgbClr val="ffffff"/>
                      </a:solidFill>
                    </a:lnB>
                    <a:solidFill>
                      <a:srgbClr val="50b4c8"/>
                    </a:solidFill>
                  </a:tcPr>
                </a:tc>
              </a:tr>
              <a:tr h="290520">
                <a:tc>
                  <a:txBody>
                    <a:bodyPr lIns="62640" rIns="62640" tIns="0" bIns="0" anchor="ctr">
                      <a:noAutofit/>
                    </a:bodyPr>
                    <a:p>
                      <a:pPr algn="ctr">
                        <a:lnSpc>
                          <a:spcPct val="107000"/>
                        </a:lnSpc>
                      </a:pPr>
                      <a:r>
                        <a:rPr b="1" lang="ro-RO" sz="1600" spc="-1" strike="noStrike">
                          <a:solidFill>
                            <a:srgbClr val="ffffff"/>
                          </a:solidFill>
                          <a:latin typeface="Calibri Light"/>
                        </a:rPr>
                        <a:t>1</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50b4c8"/>
                    </a:solidFill>
                  </a:tcPr>
                </a:tc>
                <a:tc>
                  <a:txBody>
                    <a:bodyPr lIns="62640" rIns="62640" tIns="0" bIns="0" anchor="b">
                      <a:noAutofit/>
                    </a:bodyPr>
                    <a:p>
                      <a:pPr>
                        <a:lnSpc>
                          <a:spcPct val="107000"/>
                        </a:lnSpc>
                      </a:pPr>
                      <a:r>
                        <a:rPr b="0" lang="ro-RO" sz="1600" spc="-1" strike="noStrike">
                          <a:solidFill>
                            <a:srgbClr val="000000"/>
                          </a:solidFill>
                          <a:latin typeface="Calibri Light"/>
                        </a:rPr>
                        <a:t>Fetesti</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lIns="62640" rIns="62640" tIns="0" bIns="0" anchor="b">
                      <a:noAutofit/>
                    </a:bodyPr>
                    <a:p>
                      <a:pPr algn="ctr">
                        <a:lnSpc>
                          <a:spcPct val="107000"/>
                        </a:lnSpc>
                      </a:pPr>
                      <a:r>
                        <a:rPr b="0" lang="ro-RO" sz="1600" spc="-1" strike="noStrike">
                          <a:solidFill>
                            <a:srgbClr val="000000"/>
                          </a:solidFill>
                          <a:latin typeface="Calibri Light"/>
                        </a:rPr>
                        <a:t>22</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lIns="62640" rIns="62640" tIns="0" bIns="0" anchor="b">
                      <a:noAutofit/>
                    </a:bodyPr>
                    <a:p>
                      <a:pPr algn="ctr">
                        <a:lnSpc>
                          <a:spcPct val="107000"/>
                        </a:lnSpc>
                      </a:pPr>
                      <a:r>
                        <a:rPr b="0" lang="ro-RO" sz="1600" spc="-1" strike="noStrike">
                          <a:solidFill>
                            <a:srgbClr val="000000"/>
                          </a:solidFill>
                          <a:latin typeface="Calibri Light"/>
                        </a:rPr>
                        <a:t>22</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lIns="62640" rIns="62640" tIns="0" bIns="0" anchor="b">
                      <a:noAutofit/>
                    </a:bodyPr>
                    <a:p>
                      <a:pPr algn="ctr">
                        <a:lnSpc>
                          <a:spcPct val="107000"/>
                        </a:lnSpc>
                      </a:pPr>
                      <a:r>
                        <a:rPr b="0" lang="ro-RO" sz="1600" spc="-1" strike="noStrike">
                          <a:solidFill>
                            <a:srgbClr val="000000"/>
                          </a:solidFill>
                          <a:latin typeface="Calibri Light"/>
                        </a:rPr>
                        <a:t>0</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r>
              <a:tr h="290520">
                <a:tc>
                  <a:txBody>
                    <a:bodyPr lIns="62640" rIns="62640" tIns="0" bIns="0" anchor="ctr">
                      <a:noAutofit/>
                    </a:bodyPr>
                    <a:p>
                      <a:pPr algn="ctr">
                        <a:lnSpc>
                          <a:spcPct val="107000"/>
                        </a:lnSpc>
                      </a:pPr>
                      <a:r>
                        <a:rPr b="1" lang="ro-RO" sz="1600" spc="-1" strike="noStrike">
                          <a:solidFill>
                            <a:srgbClr val="ffffff"/>
                          </a:solidFill>
                          <a:latin typeface="Calibri Light"/>
                        </a:rPr>
                        <a:t>2</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50b4c8"/>
                    </a:solidFill>
                  </a:tcPr>
                </a:tc>
                <a:tc>
                  <a:txBody>
                    <a:bodyPr lIns="62640" rIns="62640" tIns="0" bIns="0" anchor="b">
                      <a:noAutofit/>
                    </a:bodyPr>
                    <a:p>
                      <a:pPr>
                        <a:lnSpc>
                          <a:spcPct val="107000"/>
                        </a:lnSpc>
                      </a:pPr>
                      <a:r>
                        <a:rPr b="0" lang="ro-RO" sz="1600" spc="-1" strike="noStrike">
                          <a:solidFill>
                            <a:srgbClr val="000000"/>
                          </a:solidFill>
                          <a:latin typeface="Calibri Light"/>
                        </a:rPr>
                        <a:t>Ovidiu</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lIns="62640" rIns="62640" tIns="0" bIns="0" anchor="b">
                      <a:noAutofit/>
                    </a:bodyPr>
                    <a:p>
                      <a:pPr algn="ctr">
                        <a:lnSpc>
                          <a:spcPct val="107000"/>
                        </a:lnSpc>
                      </a:pPr>
                      <a:r>
                        <a:rPr b="0" lang="ro-RO" sz="1600" spc="-1" strike="noStrike">
                          <a:solidFill>
                            <a:srgbClr val="000000"/>
                          </a:solidFill>
                          <a:latin typeface="Calibri Light"/>
                        </a:rPr>
                        <a:t>6</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lIns="62640" rIns="62640" tIns="0" bIns="0" anchor="b">
                      <a:noAutofit/>
                    </a:bodyPr>
                    <a:p>
                      <a:pPr algn="ctr">
                        <a:lnSpc>
                          <a:spcPct val="107000"/>
                        </a:lnSpc>
                      </a:pPr>
                      <a:r>
                        <a:rPr b="0" lang="ro-RO" sz="1600" spc="-1" strike="noStrike">
                          <a:solidFill>
                            <a:srgbClr val="000000"/>
                          </a:solidFill>
                          <a:latin typeface="Calibri Light"/>
                        </a:rPr>
                        <a:t>5</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lIns="62640" rIns="62640" tIns="0" bIns="0" anchor="b">
                      <a:noAutofit/>
                    </a:bodyPr>
                    <a:p>
                      <a:pPr algn="ctr">
                        <a:lnSpc>
                          <a:spcPct val="107000"/>
                        </a:lnSpc>
                      </a:pPr>
                      <a:r>
                        <a:rPr b="0" lang="ro-RO" sz="1600" spc="-1" strike="noStrike">
                          <a:solidFill>
                            <a:srgbClr val="000000"/>
                          </a:solidFill>
                          <a:latin typeface="Calibri Light"/>
                        </a:rPr>
                        <a:t>-1</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r>
              <a:tr h="290520">
                <a:tc>
                  <a:txBody>
                    <a:bodyPr lIns="62640" rIns="62640" tIns="0" bIns="0" anchor="ctr">
                      <a:noAutofit/>
                    </a:bodyPr>
                    <a:p>
                      <a:pPr algn="ctr">
                        <a:lnSpc>
                          <a:spcPct val="107000"/>
                        </a:lnSpc>
                      </a:pPr>
                      <a:r>
                        <a:rPr b="1" lang="ro-RO" sz="1600" spc="-1" strike="noStrike">
                          <a:solidFill>
                            <a:srgbClr val="ffffff"/>
                          </a:solidFill>
                          <a:latin typeface="Calibri Light"/>
                        </a:rPr>
                        <a:t>3</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50b4c8"/>
                    </a:solidFill>
                  </a:tcPr>
                </a:tc>
                <a:tc>
                  <a:txBody>
                    <a:bodyPr lIns="62640" rIns="62640" tIns="0" bIns="0" anchor="b">
                      <a:noAutofit/>
                    </a:bodyPr>
                    <a:p>
                      <a:pPr>
                        <a:lnSpc>
                          <a:spcPct val="107000"/>
                        </a:lnSpc>
                      </a:pPr>
                      <a:r>
                        <a:rPr b="0" lang="ro-RO" sz="1600" spc="-1" strike="noStrike">
                          <a:solidFill>
                            <a:srgbClr val="000000"/>
                          </a:solidFill>
                          <a:latin typeface="Calibri Light"/>
                        </a:rPr>
                        <a:t>Dunarea</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lIns="62640" rIns="62640" tIns="0" bIns="0" anchor="b">
                      <a:noAutofit/>
                    </a:bodyPr>
                    <a:p>
                      <a:pPr algn="ctr">
                        <a:lnSpc>
                          <a:spcPct val="107000"/>
                        </a:lnSpc>
                      </a:pPr>
                      <a:r>
                        <a:rPr b="0" lang="ro-RO" sz="1600" spc="-1" strike="noStrike">
                          <a:solidFill>
                            <a:srgbClr val="000000"/>
                          </a:solidFill>
                          <a:latin typeface="Calibri Light"/>
                        </a:rPr>
                        <a:t>6</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lIns="62640" rIns="62640" tIns="0" bIns="0" anchor="b">
                      <a:noAutofit/>
                    </a:bodyPr>
                    <a:p>
                      <a:pPr algn="ctr">
                        <a:lnSpc>
                          <a:spcPct val="107000"/>
                        </a:lnSpc>
                      </a:pPr>
                      <a:r>
                        <a:rPr b="0" lang="ro-RO" sz="1600" spc="-1" strike="noStrike">
                          <a:solidFill>
                            <a:srgbClr val="000000"/>
                          </a:solidFill>
                          <a:latin typeface="Calibri Light"/>
                        </a:rPr>
                        <a:t>4</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lIns="62640" rIns="62640" tIns="0" bIns="0" anchor="b">
                      <a:noAutofit/>
                    </a:bodyPr>
                    <a:p>
                      <a:pPr algn="ctr">
                        <a:lnSpc>
                          <a:spcPct val="107000"/>
                        </a:lnSpc>
                      </a:pPr>
                      <a:r>
                        <a:rPr b="0" lang="ro-RO" sz="1600" spc="-1" strike="noStrike">
                          <a:solidFill>
                            <a:srgbClr val="000000"/>
                          </a:solidFill>
                          <a:latin typeface="Calibri Light"/>
                        </a:rPr>
                        <a:t>-2</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r>
              <a:tr h="290520">
                <a:tc>
                  <a:txBody>
                    <a:bodyPr lIns="62640" rIns="62640" tIns="0" bIns="0" anchor="ctr">
                      <a:noAutofit/>
                    </a:bodyPr>
                    <a:p>
                      <a:pPr algn="ctr">
                        <a:lnSpc>
                          <a:spcPct val="107000"/>
                        </a:lnSpc>
                      </a:pPr>
                      <a:r>
                        <a:rPr b="1" lang="ro-RO" sz="1600" spc="-1" strike="noStrike">
                          <a:solidFill>
                            <a:srgbClr val="ffffff"/>
                          </a:solidFill>
                          <a:latin typeface="Calibri Light"/>
                        </a:rPr>
                        <a:t>4</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50b4c8"/>
                    </a:solidFill>
                  </a:tcPr>
                </a:tc>
                <a:tc>
                  <a:txBody>
                    <a:bodyPr lIns="62640" rIns="62640" tIns="0" bIns="0" anchor="b">
                      <a:noAutofit/>
                    </a:bodyPr>
                    <a:p>
                      <a:pPr>
                        <a:lnSpc>
                          <a:spcPct val="107000"/>
                        </a:lnSpc>
                      </a:pPr>
                      <a:r>
                        <a:rPr b="0" lang="ro-RO" sz="1600" spc="-1" strike="noStrike">
                          <a:solidFill>
                            <a:srgbClr val="000000"/>
                          </a:solidFill>
                          <a:latin typeface="Calibri Light"/>
                        </a:rPr>
                        <a:t>Cernavoda Pod</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lIns="62640" rIns="62640" tIns="0" bIns="0" anchor="b">
                      <a:noAutofit/>
                    </a:bodyPr>
                    <a:p>
                      <a:pPr algn="ctr">
                        <a:lnSpc>
                          <a:spcPct val="107000"/>
                        </a:lnSpc>
                      </a:pPr>
                      <a:r>
                        <a:rPr b="0" lang="ro-RO" sz="1600" spc="-1" strike="noStrike">
                          <a:solidFill>
                            <a:srgbClr val="000000"/>
                          </a:solidFill>
                          <a:latin typeface="Calibri Light"/>
                        </a:rPr>
                        <a:t>7</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lIns="62640" rIns="62640" tIns="0" bIns="0" anchor="b">
                      <a:noAutofit/>
                    </a:bodyPr>
                    <a:p>
                      <a:pPr algn="ctr">
                        <a:lnSpc>
                          <a:spcPct val="107000"/>
                        </a:lnSpc>
                      </a:pPr>
                      <a:r>
                        <a:rPr b="0" lang="ro-RO" sz="1600" spc="-1" strike="noStrike">
                          <a:solidFill>
                            <a:srgbClr val="000000"/>
                          </a:solidFill>
                          <a:latin typeface="Calibri Light"/>
                        </a:rPr>
                        <a:t>5</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lIns="62640" rIns="62640" tIns="0" bIns="0" anchor="b">
                      <a:noAutofit/>
                    </a:bodyPr>
                    <a:p>
                      <a:pPr algn="ctr">
                        <a:lnSpc>
                          <a:spcPct val="107000"/>
                        </a:lnSpc>
                      </a:pPr>
                      <a:r>
                        <a:rPr b="0" lang="ro-RO" sz="1600" spc="-1" strike="noStrike">
                          <a:solidFill>
                            <a:srgbClr val="000000"/>
                          </a:solidFill>
                          <a:latin typeface="Calibri Light"/>
                        </a:rPr>
                        <a:t>-2</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r>
              <a:tr h="290520">
                <a:tc>
                  <a:txBody>
                    <a:bodyPr lIns="62640" rIns="62640" tIns="0" bIns="0" anchor="ctr">
                      <a:noAutofit/>
                    </a:bodyPr>
                    <a:p>
                      <a:pPr algn="ctr">
                        <a:lnSpc>
                          <a:spcPct val="107000"/>
                        </a:lnSpc>
                      </a:pPr>
                      <a:r>
                        <a:rPr b="1" lang="ro-RO" sz="1600" spc="-1" strike="noStrike">
                          <a:solidFill>
                            <a:srgbClr val="ffffff"/>
                          </a:solidFill>
                          <a:latin typeface="Calibri Light"/>
                        </a:rPr>
                        <a:t>5</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50b4c8"/>
                    </a:solidFill>
                  </a:tcPr>
                </a:tc>
                <a:tc>
                  <a:txBody>
                    <a:bodyPr lIns="62640" rIns="62640" tIns="0" bIns="0" anchor="b">
                      <a:noAutofit/>
                    </a:bodyPr>
                    <a:p>
                      <a:pPr>
                        <a:lnSpc>
                          <a:spcPct val="107000"/>
                        </a:lnSpc>
                      </a:pPr>
                      <a:r>
                        <a:rPr b="0" lang="ro-RO" sz="1600" spc="-1" strike="noStrike">
                          <a:solidFill>
                            <a:srgbClr val="000000"/>
                          </a:solidFill>
                          <a:latin typeface="Calibri Light"/>
                        </a:rPr>
                        <a:t>Saligny Est</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lIns="62640" rIns="62640" tIns="0" bIns="0" anchor="b">
                      <a:noAutofit/>
                    </a:bodyPr>
                    <a:p>
                      <a:pPr algn="ctr">
                        <a:lnSpc>
                          <a:spcPct val="107000"/>
                        </a:lnSpc>
                      </a:pPr>
                      <a:r>
                        <a:rPr b="0" lang="ro-RO" sz="1600" spc="-1" strike="noStrike">
                          <a:solidFill>
                            <a:srgbClr val="000000"/>
                          </a:solidFill>
                          <a:latin typeface="Calibri Light"/>
                        </a:rPr>
                        <a:t>6</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lIns="62640" rIns="62640" tIns="0" bIns="0" anchor="b">
                      <a:noAutofit/>
                    </a:bodyPr>
                    <a:p>
                      <a:pPr algn="ctr">
                        <a:lnSpc>
                          <a:spcPct val="107000"/>
                        </a:lnSpc>
                      </a:pPr>
                      <a:r>
                        <a:rPr b="0" lang="ro-RO" sz="1600" spc="-1" strike="noStrike">
                          <a:solidFill>
                            <a:srgbClr val="000000"/>
                          </a:solidFill>
                          <a:latin typeface="Calibri Light"/>
                        </a:rPr>
                        <a:t>6</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lIns="62640" rIns="62640" tIns="0" bIns="0" anchor="b">
                      <a:noAutofit/>
                    </a:bodyPr>
                    <a:p>
                      <a:pPr algn="ctr">
                        <a:lnSpc>
                          <a:spcPct val="107000"/>
                        </a:lnSpc>
                      </a:pPr>
                      <a:r>
                        <a:rPr b="0" lang="ro-RO" sz="1600" spc="-1" strike="noStrike">
                          <a:solidFill>
                            <a:srgbClr val="000000"/>
                          </a:solidFill>
                          <a:latin typeface="Calibri Light"/>
                        </a:rPr>
                        <a:t>0</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r>
              <a:tr h="290520">
                <a:tc>
                  <a:txBody>
                    <a:bodyPr lIns="62640" rIns="62640" tIns="0" bIns="0" anchor="ctr">
                      <a:noAutofit/>
                    </a:bodyPr>
                    <a:p>
                      <a:pPr algn="ctr">
                        <a:lnSpc>
                          <a:spcPct val="107000"/>
                        </a:lnSpc>
                      </a:pPr>
                      <a:r>
                        <a:rPr b="1" lang="ro-RO" sz="1600" spc="-1" strike="noStrike">
                          <a:solidFill>
                            <a:srgbClr val="ffffff"/>
                          </a:solidFill>
                          <a:latin typeface="Calibri Light"/>
                        </a:rPr>
                        <a:t>6</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50b4c8"/>
                    </a:solidFill>
                  </a:tcPr>
                </a:tc>
                <a:tc>
                  <a:txBody>
                    <a:bodyPr lIns="62640" rIns="62640" tIns="0" bIns="0" anchor="b">
                      <a:noAutofit/>
                    </a:bodyPr>
                    <a:p>
                      <a:pPr>
                        <a:lnSpc>
                          <a:spcPct val="107000"/>
                        </a:lnSpc>
                      </a:pPr>
                      <a:r>
                        <a:rPr b="0" lang="ro-RO" sz="1600" spc="-1" strike="noStrike">
                          <a:solidFill>
                            <a:srgbClr val="000000"/>
                          </a:solidFill>
                          <a:latin typeface="Calibri Light"/>
                        </a:rPr>
                        <a:t>Mircea Voda</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lIns="62640" rIns="62640" tIns="0" bIns="0" anchor="b">
                      <a:noAutofit/>
                    </a:bodyPr>
                    <a:p>
                      <a:pPr algn="ctr">
                        <a:lnSpc>
                          <a:spcPct val="107000"/>
                        </a:lnSpc>
                      </a:pPr>
                      <a:r>
                        <a:rPr b="0" lang="ro-RO" sz="1600" spc="-1" strike="noStrike">
                          <a:solidFill>
                            <a:srgbClr val="000000"/>
                          </a:solidFill>
                          <a:latin typeface="Calibri Light"/>
                        </a:rPr>
                        <a:t>7</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lIns="62640" rIns="62640" tIns="0" bIns="0" anchor="b">
                      <a:noAutofit/>
                    </a:bodyPr>
                    <a:p>
                      <a:pPr algn="ctr">
                        <a:lnSpc>
                          <a:spcPct val="107000"/>
                        </a:lnSpc>
                      </a:pPr>
                      <a:r>
                        <a:rPr b="0" lang="ro-RO" sz="1600" spc="-1" strike="noStrike">
                          <a:solidFill>
                            <a:srgbClr val="000000"/>
                          </a:solidFill>
                          <a:latin typeface="Calibri Light"/>
                        </a:rPr>
                        <a:t>5</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lIns="62640" rIns="62640" tIns="0" bIns="0" anchor="b">
                      <a:noAutofit/>
                    </a:bodyPr>
                    <a:p>
                      <a:pPr algn="ctr">
                        <a:lnSpc>
                          <a:spcPct val="107000"/>
                        </a:lnSpc>
                      </a:pPr>
                      <a:r>
                        <a:rPr b="0" lang="ro-RO" sz="1600" spc="-1" strike="noStrike">
                          <a:solidFill>
                            <a:srgbClr val="000000"/>
                          </a:solidFill>
                          <a:latin typeface="Calibri Light"/>
                        </a:rPr>
                        <a:t>-2</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r>
              <a:tr h="290520">
                <a:tc>
                  <a:txBody>
                    <a:bodyPr lIns="62640" rIns="62640" tIns="0" bIns="0" anchor="ctr">
                      <a:noAutofit/>
                    </a:bodyPr>
                    <a:p>
                      <a:pPr algn="ctr">
                        <a:lnSpc>
                          <a:spcPct val="107000"/>
                        </a:lnSpc>
                      </a:pPr>
                      <a:r>
                        <a:rPr b="1" lang="ro-RO" sz="1600" spc="-1" strike="noStrike">
                          <a:solidFill>
                            <a:srgbClr val="ffffff"/>
                          </a:solidFill>
                          <a:latin typeface="Calibri Light"/>
                        </a:rPr>
                        <a:t>7</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50b4c8"/>
                    </a:solidFill>
                  </a:tcPr>
                </a:tc>
                <a:tc>
                  <a:txBody>
                    <a:bodyPr lIns="62640" rIns="62640" tIns="0" bIns="0" anchor="b">
                      <a:noAutofit/>
                    </a:bodyPr>
                    <a:p>
                      <a:pPr>
                        <a:lnSpc>
                          <a:spcPct val="107000"/>
                        </a:lnSpc>
                      </a:pPr>
                      <a:r>
                        <a:rPr b="0" lang="ro-RO" sz="1600" spc="-1" strike="noStrike">
                          <a:solidFill>
                            <a:srgbClr val="000000"/>
                          </a:solidFill>
                          <a:latin typeface="Calibri Light"/>
                        </a:rPr>
                        <a:t>Medgidia</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lIns="62640" rIns="62640" tIns="0" bIns="0" anchor="b">
                      <a:noAutofit/>
                    </a:bodyPr>
                    <a:p>
                      <a:pPr algn="ctr">
                        <a:lnSpc>
                          <a:spcPct val="107000"/>
                        </a:lnSpc>
                      </a:pPr>
                      <a:r>
                        <a:rPr b="0" lang="ro-RO" sz="1600" spc="-1" strike="noStrike">
                          <a:solidFill>
                            <a:srgbClr val="000000"/>
                          </a:solidFill>
                          <a:latin typeface="Calibri Light"/>
                        </a:rPr>
                        <a:t>35</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lIns="62640" rIns="62640" tIns="0" bIns="0" anchor="b">
                      <a:noAutofit/>
                    </a:bodyPr>
                    <a:p>
                      <a:pPr algn="ctr">
                        <a:lnSpc>
                          <a:spcPct val="107000"/>
                        </a:lnSpc>
                      </a:pPr>
                      <a:r>
                        <a:rPr b="0" lang="ro-RO" sz="1600" spc="-1" strike="noStrike">
                          <a:solidFill>
                            <a:srgbClr val="000000"/>
                          </a:solidFill>
                          <a:latin typeface="Calibri Light"/>
                        </a:rPr>
                        <a:t>18</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lIns="62640" rIns="62640" tIns="0" bIns="0" anchor="b">
                      <a:noAutofit/>
                    </a:bodyPr>
                    <a:p>
                      <a:pPr algn="ctr">
                        <a:lnSpc>
                          <a:spcPct val="107000"/>
                        </a:lnSpc>
                      </a:pPr>
                      <a:r>
                        <a:rPr b="0" lang="ro-RO" sz="1600" spc="-1" strike="noStrike">
                          <a:solidFill>
                            <a:srgbClr val="000000"/>
                          </a:solidFill>
                          <a:latin typeface="Calibri Light"/>
                        </a:rPr>
                        <a:t>-17</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r>
              <a:tr h="290520">
                <a:tc>
                  <a:txBody>
                    <a:bodyPr lIns="62640" rIns="62640" tIns="0" bIns="0" anchor="ctr">
                      <a:noAutofit/>
                    </a:bodyPr>
                    <a:p>
                      <a:pPr algn="ctr">
                        <a:lnSpc>
                          <a:spcPct val="107000"/>
                        </a:lnSpc>
                      </a:pPr>
                      <a:r>
                        <a:rPr b="1" lang="ro-RO" sz="1600" spc="-1" strike="noStrike">
                          <a:solidFill>
                            <a:srgbClr val="ffffff"/>
                          </a:solidFill>
                          <a:latin typeface="Calibri Light"/>
                        </a:rPr>
                        <a:t>8</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50b4c8"/>
                    </a:solidFill>
                  </a:tcPr>
                </a:tc>
                <a:tc>
                  <a:txBody>
                    <a:bodyPr lIns="62640" rIns="62640" tIns="0" bIns="0" anchor="b">
                      <a:noAutofit/>
                    </a:bodyPr>
                    <a:p>
                      <a:pPr>
                        <a:lnSpc>
                          <a:spcPct val="107000"/>
                        </a:lnSpc>
                      </a:pPr>
                      <a:r>
                        <a:rPr b="0" lang="ro-RO" sz="1600" spc="-1" strike="noStrike">
                          <a:solidFill>
                            <a:srgbClr val="000000"/>
                          </a:solidFill>
                          <a:latin typeface="Calibri Light"/>
                        </a:rPr>
                        <a:t>Dorobantu</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lIns="62640" rIns="62640" tIns="0" bIns="0" anchor="b">
                      <a:noAutofit/>
                    </a:bodyPr>
                    <a:p>
                      <a:pPr algn="ctr">
                        <a:lnSpc>
                          <a:spcPct val="107000"/>
                        </a:lnSpc>
                      </a:pPr>
                      <a:r>
                        <a:rPr b="0" lang="ro-RO" sz="1600" spc="-1" strike="noStrike">
                          <a:solidFill>
                            <a:srgbClr val="000000"/>
                          </a:solidFill>
                          <a:latin typeface="Calibri Light"/>
                        </a:rPr>
                        <a:t>11</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lIns="62640" rIns="62640" tIns="0" bIns="0" anchor="b">
                      <a:noAutofit/>
                    </a:bodyPr>
                    <a:p>
                      <a:pPr algn="ctr">
                        <a:lnSpc>
                          <a:spcPct val="107000"/>
                        </a:lnSpc>
                      </a:pPr>
                      <a:r>
                        <a:rPr b="0" lang="ro-RO" sz="1600" spc="-1" strike="noStrike">
                          <a:solidFill>
                            <a:srgbClr val="000000"/>
                          </a:solidFill>
                          <a:latin typeface="Calibri Light"/>
                        </a:rPr>
                        <a:t>8</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lIns="62640" rIns="62640" tIns="0" bIns="0" anchor="b">
                      <a:noAutofit/>
                    </a:bodyPr>
                    <a:p>
                      <a:pPr algn="ctr">
                        <a:lnSpc>
                          <a:spcPct val="107000"/>
                        </a:lnSpc>
                      </a:pPr>
                      <a:r>
                        <a:rPr b="0" lang="ro-RO" sz="1600" spc="-1" strike="noStrike">
                          <a:solidFill>
                            <a:srgbClr val="000000"/>
                          </a:solidFill>
                          <a:latin typeface="Calibri Light"/>
                        </a:rPr>
                        <a:t>-3</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r>
              <a:tr h="290520">
                <a:tc>
                  <a:txBody>
                    <a:bodyPr lIns="62640" rIns="62640" tIns="0" bIns="0" anchor="ctr">
                      <a:noAutofit/>
                    </a:bodyPr>
                    <a:p>
                      <a:pPr algn="ctr">
                        <a:lnSpc>
                          <a:spcPct val="107000"/>
                        </a:lnSpc>
                      </a:pPr>
                      <a:r>
                        <a:rPr b="1" lang="ro-RO" sz="1600" spc="-1" strike="noStrike">
                          <a:solidFill>
                            <a:srgbClr val="ffffff"/>
                          </a:solidFill>
                          <a:latin typeface="Calibri Light"/>
                        </a:rPr>
                        <a:t>9</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50b4c8"/>
                    </a:solidFill>
                  </a:tcPr>
                </a:tc>
                <a:tc>
                  <a:txBody>
                    <a:bodyPr lIns="62640" rIns="62640" tIns="0" bIns="0" anchor="b">
                      <a:noAutofit/>
                    </a:bodyPr>
                    <a:p>
                      <a:pPr>
                        <a:lnSpc>
                          <a:spcPct val="107000"/>
                        </a:lnSpc>
                      </a:pPr>
                      <a:r>
                        <a:rPr b="0" lang="ro-RO" sz="1600" spc="-1" strike="noStrike">
                          <a:solidFill>
                            <a:srgbClr val="000000"/>
                          </a:solidFill>
                          <a:latin typeface="Calibri Light"/>
                        </a:rPr>
                        <a:t>Basarabi</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lIns="62640" rIns="62640" tIns="0" bIns="0" anchor="b">
                      <a:noAutofit/>
                    </a:bodyPr>
                    <a:p>
                      <a:pPr algn="ctr">
                        <a:lnSpc>
                          <a:spcPct val="107000"/>
                        </a:lnSpc>
                      </a:pPr>
                      <a:r>
                        <a:rPr b="0" lang="ro-RO" sz="1600" spc="-1" strike="noStrike">
                          <a:solidFill>
                            <a:srgbClr val="000000"/>
                          </a:solidFill>
                          <a:latin typeface="Calibri Light"/>
                        </a:rPr>
                        <a:t>7</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lIns="62640" rIns="62640" tIns="0" bIns="0" anchor="b">
                      <a:noAutofit/>
                    </a:bodyPr>
                    <a:p>
                      <a:pPr algn="ctr">
                        <a:lnSpc>
                          <a:spcPct val="107000"/>
                        </a:lnSpc>
                      </a:pPr>
                      <a:r>
                        <a:rPr b="0" lang="ro-RO" sz="1600" spc="-1" strike="noStrike">
                          <a:solidFill>
                            <a:srgbClr val="000000"/>
                          </a:solidFill>
                          <a:latin typeface="Calibri Light"/>
                        </a:rPr>
                        <a:t>6</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lIns="62640" rIns="62640" tIns="0" bIns="0" anchor="b">
                      <a:noAutofit/>
                    </a:bodyPr>
                    <a:p>
                      <a:pPr algn="ctr">
                        <a:lnSpc>
                          <a:spcPct val="107000"/>
                        </a:lnSpc>
                      </a:pPr>
                      <a:r>
                        <a:rPr b="0" lang="ro-RO" sz="1600" spc="-1" strike="noStrike">
                          <a:solidFill>
                            <a:srgbClr val="000000"/>
                          </a:solidFill>
                          <a:latin typeface="Calibri Light"/>
                        </a:rPr>
                        <a:t>-1</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r>
              <a:tr h="290520">
                <a:tc>
                  <a:txBody>
                    <a:bodyPr lIns="62640" rIns="62640" tIns="0" bIns="0" anchor="ctr">
                      <a:noAutofit/>
                    </a:bodyPr>
                    <a:p>
                      <a:pPr algn="ctr">
                        <a:lnSpc>
                          <a:spcPct val="107000"/>
                        </a:lnSpc>
                      </a:pPr>
                      <a:r>
                        <a:rPr b="1" lang="ro-RO" sz="1600" spc="-1" strike="noStrike">
                          <a:solidFill>
                            <a:srgbClr val="ffffff"/>
                          </a:solidFill>
                          <a:latin typeface="Calibri Light"/>
                        </a:rPr>
                        <a:t>10</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50b4c8"/>
                    </a:solidFill>
                  </a:tcPr>
                </a:tc>
                <a:tc>
                  <a:txBody>
                    <a:bodyPr lIns="62640" rIns="62640" tIns="0" bIns="0" anchor="b">
                      <a:noAutofit/>
                    </a:bodyPr>
                    <a:p>
                      <a:pPr>
                        <a:lnSpc>
                          <a:spcPct val="107000"/>
                        </a:lnSpc>
                      </a:pPr>
                      <a:r>
                        <a:rPr b="0" lang="ro-RO" sz="1600" spc="-1" strike="noStrike">
                          <a:solidFill>
                            <a:srgbClr val="000000"/>
                          </a:solidFill>
                          <a:latin typeface="Calibri Light"/>
                        </a:rPr>
                        <a:t>Valu lui Traian</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lIns="62640" rIns="62640" tIns="0" bIns="0" anchor="b">
                      <a:noAutofit/>
                    </a:bodyPr>
                    <a:p>
                      <a:pPr algn="ctr">
                        <a:lnSpc>
                          <a:spcPct val="107000"/>
                        </a:lnSpc>
                      </a:pPr>
                      <a:r>
                        <a:rPr b="0" lang="ro-RO" sz="1600" spc="-1" strike="noStrike">
                          <a:solidFill>
                            <a:srgbClr val="000000"/>
                          </a:solidFill>
                          <a:latin typeface="Calibri Light"/>
                        </a:rPr>
                        <a:t>40</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lIns="62640" rIns="62640" tIns="0" bIns="0" anchor="b">
                      <a:noAutofit/>
                    </a:bodyPr>
                    <a:p>
                      <a:pPr algn="ctr">
                        <a:lnSpc>
                          <a:spcPct val="107000"/>
                        </a:lnSpc>
                      </a:pPr>
                      <a:r>
                        <a:rPr b="0" lang="ro-RO" sz="1600" spc="-1" strike="noStrike">
                          <a:solidFill>
                            <a:srgbClr val="000000"/>
                          </a:solidFill>
                          <a:latin typeface="Calibri Light"/>
                        </a:rPr>
                        <a:t>8</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lIns="62640" rIns="62640" tIns="0" bIns="0" anchor="b">
                      <a:noAutofit/>
                    </a:bodyPr>
                    <a:p>
                      <a:pPr algn="ctr">
                        <a:lnSpc>
                          <a:spcPct val="107000"/>
                        </a:lnSpc>
                      </a:pPr>
                      <a:r>
                        <a:rPr b="0" lang="ro-RO" sz="1600" spc="-1" strike="noStrike">
                          <a:solidFill>
                            <a:srgbClr val="000000"/>
                          </a:solidFill>
                          <a:latin typeface="Calibri Light"/>
                        </a:rPr>
                        <a:t>-32</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r>
              <a:tr h="290520">
                <a:tc>
                  <a:txBody>
                    <a:bodyPr lIns="62640" rIns="62640" tIns="0" bIns="0" anchor="ctr">
                      <a:noAutofit/>
                    </a:bodyPr>
                    <a:p>
                      <a:pPr algn="ctr">
                        <a:lnSpc>
                          <a:spcPct val="107000"/>
                        </a:lnSpc>
                      </a:pPr>
                      <a:r>
                        <a:rPr b="1" lang="ro-RO" sz="1600" spc="-1" strike="noStrike">
                          <a:solidFill>
                            <a:srgbClr val="ffffff"/>
                          </a:solidFill>
                          <a:latin typeface="Calibri Light"/>
                        </a:rPr>
                        <a:t>11</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50b4c8"/>
                    </a:solidFill>
                  </a:tcPr>
                </a:tc>
                <a:tc>
                  <a:txBody>
                    <a:bodyPr lIns="62640" rIns="62640" tIns="0" bIns="0" anchor="b">
                      <a:noAutofit/>
                    </a:bodyPr>
                    <a:p>
                      <a:pPr>
                        <a:lnSpc>
                          <a:spcPct val="107000"/>
                        </a:lnSpc>
                      </a:pPr>
                      <a:r>
                        <a:rPr b="0" lang="ro-RO" sz="1600" spc="-1" strike="noStrike">
                          <a:solidFill>
                            <a:srgbClr val="000000"/>
                          </a:solidFill>
                          <a:latin typeface="Calibri Light"/>
                        </a:rPr>
                        <a:t>Palas</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lIns="62640" rIns="62640" tIns="0" bIns="0" anchor="b">
                      <a:noAutofit/>
                    </a:bodyPr>
                    <a:p>
                      <a:pPr algn="ctr">
                        <a:lnSpc>
                          <a:spcPct val="107000"/>
                        </a:lnSpc>
                      </a:pPr>
                      <a:r>
                        <a:rPr b="0" lang="ro-RO" sz="1600" spc="-1" strike="noStrike">
                          <a:solidFill>
                            <a:srgbClr val="000000"/>
                          </a:solidFill>
                          <a:latin typeface="Calibri Light"/>
                        </a:rPr>
                        <a:t>56</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lIns="62640" rIns="62640" tIns="0" bIns="0" anchor="b">
                      <a:noAutofit/>
                    </a:bodyPr>
                    <a:p>
                      <a:pPr algn="ctr">
                        <a:lnSpc>
                          <a:spcPct val="107000"/>
                        </a:lnSpc>
                      </a:pPr>
                      <a:r>
                        <a:rPr b="0" lang="ro-RO" sz="1600" spc="-1" strike="noStrike">
                          <a:solidFill>
                            <a:srgbClr val="000000"/>
                          </a:solidFill>
                          <a:latin typeface="Calibri Light"/>
                        </a:rPr>
                        <a:t>29</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lIns="62640" rIns="62640" tIns="0" bIns="0" anchor="b">
                      <a:noAutofit/>
                    </a:bodyPr>
                    <a:p>
                      <a:pPr algn="ctr">
                        <a:lnSpc>
                          <a:spcPct val="107000"/>
                        </a:lnSpc>
                      </a:pPr>
                      <a:r>
                        <a:rPr b="0" lang="ro-RO" sz="1600" spc="-1" strike="noStrike">
                          <a:solidFill>
                            <a:srgbClr val="000000"/>
                          </a:solidFill>
                          <a:latin typeface="Calibri Light"/>
                        </a:rPr>
                        <a:t>-27</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r>
              <a:tr h="290520">
                <a:tc>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50b4c8"/>
                    </a:solidFill>
                  </a:tcPr>
                </a:tc>
                <a:tc>
                  <a:txBody>
                    <a:bodyPr lIns="62640" rIns="62640" tIns="0" bIns="0" anchor="b">
                      <a:noAutofit/>
                    </a:bodyPr>
                    <a:p>
                      <a:pPr>
                        <a:lnSpc>
                          <a:spcPct val="107000"/>
                        </a:lnSpc>
                      </a:pPr>
                      <a:r>
                        <a:rPr b="0" lang="ro-RO" sz="1600" spc="-1" strike="noStrike">
                          <a:solidFill>
                            <a:srgbClr val="000000"/>
                          </a:solidFill>
                          <a:latin typeface="Calibri Light"/>
                        </a:rPr>
                        <a:t>TOTAL</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lIns="62640" rIns="62640" tIns="0" bIns="0" anchor="b">
                      <a:noAutofit/>
                    </a:bodyPr>
                    <a:p>
                      <a:pPr algn="ctr">
                        <a:lnSpc>
                          <a:spcPct val="107000"/>
                        </a:lnSpc>
                      </a:pPr>
                      <a:r>
                        <a:rPr b="1" lang="ro-RO" sz="1600" spc="-1" strike="noStrike">
                          <a:solidFill>
                            <a:srgbClr val="000000"/>
                          </a:solidFill>
                          <a:latin typeface="Calibri Light"/>
                        </a:rPr>
                        <a:t>203</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lIns="62640" rIns="62640" tIns="0" bIns="0" anchor="b">
                      <a:noAutofit/>
                    </a:bodyPr>
                    <a:p>
                      <a:pPr algn="ctr">
                        <a:lnSpc>
                          <a:spcPct val="107000"/>
                        </a:lnSpc>
                      </a:pPr>
                      <a:r>
                        <a:rPr b="1" lang="ro-RO" sz="1600" spc="-1" strike="noStrike">
                          <a:solidFill>
                            <a:srgbClr val="000000"/>
                          </a:solidFill>
                          <a:latin typeface="Calibri Light"/>
                        </a:rPr>
                        <a:t>116</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lIns="62640" rIns="62640" tIns="0" bIns="0" anchor="b">
                      <a:noAutofit/>
                    </a:bodyPr>
                    <a:p>
                      <a:pPr algn="ctr">
                        <a:lnSpc>
                          <a:spcPct val="107000"/>
                        </a:lnSpc>
                      </a:pPr>
                      <a:r>
                        <a:rPr b="1" lang="ro-RO" sz="1600" spc="-1" strike="noStrike">
                          <a:solidFill>
                            <a:srgbClr val="ff0000"/>
                          </a:solidFill>
                          <a:latin typeface="Calibri Light"/>
                        </a:rPr>
                        <a:t>-87</a:t>
                      </a:r>
                      <a:endParaRPr b="0" lang="en-US" sz="16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r>
              <a:tr h="290880">
                <a:tc>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50b4c8"/>
                    </a:solidFill>
                  </a:tcPr>
                </a:tc>
                <a:tc>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lIns="62640" rIns="62640" tIns="0" bIns="0" anchor="b">
                      <a:noAutofit/>
                    </a:bodyPr>
                    <a:p>
                      <a:pPr algn="ctr">
                        <a:lnSpc>
                          <a:spcPct val="107000"/>
                        </a:lnSpc>
                        <a:tabLst>
                          <a:tab algn="l" pos="0"/>
                        </a:tabLst>
                      </a:pPr>
                      <a:r>
                        <a:rPr b="1" lang="ro-RO" sz="2000" spc="-1" strike="noStrike">
                          <a:solidFill>
                            <a:srgbClr val="ff0000"/>
                          </a:solidFill>
                          <a:latin typeface="Calibri Light"/>
                        </a:rPr>
                        <a:t>-43%</a:t>
                      </a:r>
                      <a:endParaRPr b="0" lang="en-US" sz="2000" spc="-1" strike="noStrike">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r>
            </a:tbl>
          </a:graphicData>
        </a:graphic>
      </p:graphicFrame>
      <p:sp>
        <p:nvSpPr>
          <p:cNvPr id="233" name="TextShape 5"/>
          <p:cNvSpPr txBox="1"/>
          <p:nvPr/>
        </p:nvSpPr>
        <p:spPr>
          <a:xfrm>
            <a:off x="586800" y="418320"/>
            <a:ext cx="7886520" cy="471240"/>
          </a:xfrm>
          <a:prstGeom prst="rect">
            <a:avLst/>
          </a:prstGeom>
          <a:noFill/>
          <a:ln>
            <a:noFill/>
          </a:ln>
        </p:spPr>
        <p:txBody>
          <a:bodyPr anchor="ctr">
            <a:normAutofit/>
          </a:bodyPr>
          <a:p>
            <a:pPr>
              <a:lnSpc>
                <a:spcPct val="90000"/>
              </a:lnSpc>
            </a:pPr>
            <a:r>
              <a:rPr b="1" lang="en-US" sz="2100" spc="-120" strike="noStrike">
                <a:solidFill>
                  <a:srgbClr val="002060"/>
                </a:solidFill>
                <a:latin typeface="Constantia"/>
              </a:rPr>
              <a:t>DISPOZITIVELE  DE  LINII  ALE  TRONSONULUI  FETESTI – PALAS  </a:t>
            </a:r>
            <a:endParaRPr b="0" lang="en-US" sz="2100" spc="-1" strike="noStrike">
              <a:solidFill>
                <a:srgbClr val="000000"/>
              </a:solidFill>
              <a:latin typeface="Calibri Light"/>
            </a:endParaRPr>
          </a:p>
        </p:txBody>
      </p:sp>
      <p:sp>
        <p:nvSpPr>
          <p:cNvPr id="234" name="CustomShape 6"/>
          <p:cNvSpPr/>
          <p:nvPr/>
        </p:nvSpPr>
        <p:spPr>
          <a:xfrm>
            <a:off x="444960" y="1218600"/>
            <a:ext cx="8410320" cy="402120"/>
          </a:xfrm>
          <a:prstGeom prst="rect">
            <a:avLst/>
          </a:prstGeom>
          <a:noFill/>
          <a:ln>
            <a:noFill/>
          </a:ln>
        </p:spPr>
        <p:style>
          <a:lnRef idx="0"/>
          <a:fillRef idx="0"/>
          <a:effectRef idx="0"/>
          <a:fontRef idx="minor"/>
        </p:style>
        <p:txBody>
          <a:bodyPr>
            <a:normAutofit/>
          </a:bodyPr>
          <a:p>
            <a:pPr>
              <a:lnSpc>
                <a:spcPct val="85000"/>
              </a:lnSpc>
              <a:spcBef>
                <a:spcPts val="1301"/>
              </a:spcBef>
              <a:tabLst>
                <a:tab algn="l" pos="0"/>
              </a:tabLst>
            </a:pPr>
            <a:r>
              <a:rPr b="1" lang="en-US" sz="2000" spc="-1" strike="noStrike">
                <a:solidFill>
                  <a:srgbClr val="262626"/>
                </a:solidFill>
                <a:latin typeface="Constantia"/>
                <a:ea typeface="Calibri"/>
              </a:rPr>
              <a:t>Sinteza</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TextShape 1"/>
          <p:cNvSpPr txBox="1"/>
          <p:nvPr/>
        </p:nvSpPr>
        <p:spPr>
          <a:xfrm>
            <a:off x="8417520" y="6353640"/>
            <a:ext cx="635760" cy="402120"/>
          </a:xfrm>
          <a:prstGeom prst="rect">
            <a:avLst/>
          </a:prstGeom>
          <a:noFill/>
          <a:ln>
            <a:noFill/>
          </a:ln>
        </p:spPr>
        <p:txBody>
          <a:bodyPr anchor="b">
            <a:noAutofit/>
          </a:bodyPr>
          <a:p>
            <a:pPr algn="r">
              <a:lnSpc>
                <a:spcPct val="100000"/>
              </a:lnSpc>
            </a:pPr>
            <a:fld id="{A16E6C3C-23BC-4BDC-B787-E532DCE40B18}" type="slidenum">
              <a:rPr b="0" lang="en-US" sz="3300" spc="-1" strike="noStrike">
                <a:solidFill>
                  <a:srgbClr val="002060"/>
                </a:solidFill>
                <a:latin typeface="Constantia"/>
              </a:rPr>
              <a:t>&lt;number&gt;</a:t>
            </a:fld>
            <a:endParaRPr b="0" lang="en-US" sz="3300" spc="-1" strike="noStrike">
              <a:latin typeface="Times New Roman"/>
            </a:endParaRPr>
          </a:p>
        </p:txBody>
      </p:sp>
      <p:sp>
        <p:nvSpPr>
          <p:cNvPr id="236" name="Line 2"/>
          <p:cNvSpPr/>
          <p:nvPr/>
        </p:nvSpPr>
        <p:spPr>
          <a:xfrm>
            <a:off x="298080" y="1065960"/>
            <a:ext cx="8577360" cy="0"/>
          </a:xfrm>
          <a:prstGeom prst="line">
            <a:avLst/>
          </a:prstGeom>
          <a:ln w="28440">
            <a:solidFill>
              <a:srgbClr val="0070c0"/>
            </a:solidFill>
            <a:round/>
          </a:ln>
        </p:spPr>
        <p:style>
          <a:lnRef idx="1">
            <a:schemeClr val="accent1"/>
          </a:lnRef>
          <a:fillRef idx="0">
            <a:schemeClr val="accent1"/>
          </a:fillRef>
          <a:effectRef idx="0">
            <a:schemeClr val="accent1"/>
          </a:effectRef>
          <a:fontRef idx="minor"/>
        </p:style>
      </p:sp>
      <p:sp>
        <p:nvSpPr>
          <p:cNvPr id="237" name="CustomShape 3"/>
          <p:cNvSpPr/>
          <p:nvPr/>
        </p:nvSpPr>
        <p:spPr>
          <a:xfrm>
            <a:off x="698400" y="7819560"/>
            <a:ext cx="9143640" cy="360"/>
          </a:xfrm>
          <a:prstGeom prst="rect">
            <a:avLst/>
          </a:prstGeom>
          <a:noFill/>
          <a:ln>
            <a:noFill/>
          </a:ln>
        </p:spPr>
        <p:style>
          <a:lnRef idx="0"/>
          <a:fillRef idx="0"/>
          <a:effectRef idx="0"/>
          <a:fontRef idx="minor"/>
        </p:style>
      </p:sp>
      <p:sp>
        <p:nvSpPr>
          <p:cNvPr id="238" name="TextShape 4"/>
          <p:cNvSpPr txBox="1"/>
          <p:nvPr/>
        </p:nvSpPr>
        <p:spPr>
          <a:xfrm>
            <a:off x="586800" y="418320"/>
            <a:ext cx="7886520" cy="471240"/>
          </a:xfrm>
          <a:prstGeom prst="rect">
            <a:avLst/>
          </a:prstGeom>
          <a:noFill/>
          <a:ln>
            <a:noFill/>
          </a:ln>
        </p:spPr>
        <p:txBody>
          <a:bodyPr anchor="ctr">
            <a:normAutofit/>
          </a:bodyPr>
          <a:p>
            <a:pPr>
              <a:lnSpc>
                <a:spcPct val="90000"/>
              </a:lnSpc>
            </a:pPr>
            <a:r>
              <a:rPr b="1" lang="en-US" sz="2100" spc="-120" strike="noStrike">
                <a:solidFill>
                  <a:srgbClr val="002060"/>
                </a:solidFill>
                <a:latin typeface="Constantia"/>
              </a:rPr>
              <a:t>Premise  eronate</a:t>
            </a:r>
            <a:endParaRPr b="0" lang="en-US" sz="2100" spc="-1" strike="noStrike">
              <a:solidFill>
                <a:srgbClr val="000000"/>
              </a:solidFill>
              <a:latin typeface="Calibri Light"/>
            </a:endParaRPr>
          </a:p>
        </p:txBody>
      </p:sp>
      <p:sp>
        <p:nvSpPr>
          <p:cNvPr id="239" name="CustomShape 5"/>
          <p:cNvSpPr/>
          <p:nvPr/>
        </p:nvSpPr>
        <p:spPr>
          <a:xfrm>
            <a:off x="436680" y="2382120"/>
            <a:ext cx="8270280" cy="26506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n-US" sz="2400" spc="-1" strike="noStrike">
                <a:solidFill>
                  <a:srgbClr val="000000"/>
                </a:solidFill>
                <a:latin typeface="Times New Roman"/>
              </a:rPr>
              <a:t>,,</a:t>
            </a:r>
            <a:r>
              <a:rPr b="0" lang="ro-RO" sz="2400" spc="-1" strike="noStrike">
                <a:solidFill>
                  <a:srgbClr val="000000"/>
                </a:solidFill>
                <a:latin typeface="Times New Roman"/>
              </a:rPr>
              <a:t>Având în vedere că reţeaua feroviară nu a suferit modificări majore de configuraţie în această perioadă, rezultă că poate asigura suportul logistic al unei astfel de creşteri, evident cu condiţia readucerii sale la parametrii proiectaţi. Altfel spus, limita superioară a creşterii traficului de marfă suportată de actuala configuraţie a reţelei feroviare este la nivel de 400% faţă de nivelul actual.</a:t>
            </a:r>
            <a:r>
              <a:rPr b="0" lang="en-US" sz="2400" spc="-1" strike="noStrike">
                <a:solidFill>
                  <a:srgbClr val="000000"/>
                </a:solidFill>
                <a:latin typeface="Times New Roman"/>
              </a:rPr>
              <a:t>”</a:t>
            </a:r>
            <a:endParaRPr b="0" lang="en-US" sz="2400" spc="-1" strike="noStrike">
              <a:latin typeface="Arial"/>
            </a:endParaRPr>
          </a:p>
        </p:txBody>
      </p:sp>
      <p:sp>
        <p:nvSpPr>
          <p:cNvPr id="240" name="CustomShape 6"/>
          <p:cNvSpPr/>
          <p:nvPr/>
        </p:nvSpPr>
        <p:spPr>
          <a:xfrm>
            <a:off x="518760" y="5742360"/>
            <a:ext cx="853488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600" spc="-1" strike="noStrike">
                <a:solidFill>
                  <a:srgbClr val="000000"/>
                </a:solidFill>
                <a:latin typeface="Calibri Light"/>
              </a:rPr>
              <a:t>Sursa: </a:t>
            </a:r>
            <a:r>
              <a:rPr b="0" lang="ro-RO" sz="1600" spc="-1" strike="noStrike">
                <a:solidFill>
                  <a:srgbClr val="000000"/>
                </a:solidFill>
                <a:latin typeface="Calibri Light"/>
              </a:rPr>
              <a:t>http://cfr.ro/files/strategie/SDezIF/2020/anexa%201%20strategie%20(situatia%20actuala)%20v4.1.pdf</a:t>
            </a:r>
            <a:endParaRPr b="0" lang="en-US" sz="1600" spc="-1" strike="noStrike">
              <a:latin typeface="Arial"/>
            </a:endParaRPr>
          </a:p>
        </p:txBody>
      </p:sp>
      <p:sp>
        <p:nvSpPr>
          <p:cNvPr id="241" name="CustomShape 7"/>
          <p:cNvSpPr/>
          <p:nvPr/>
        </p:nvSpPr>
        <p:spPr>
          <a:xfrm>
            <a:off x="518760" y="1275480"/>
            <a:ext cx="8303400" cy="4561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2400" spc="-1" strike="noStrike">
                <a:solidFill>
                  <a:srgbClr val="000000"/>
                </a:solidFill>
                <a:latin typeface="Arial Narrow"/>
              </a:rPr>
              <a:t>Strategia de dezvoltare a infrastructurii feroviare 2021-2025 (pg. 62)</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TextShape 1"/>
          <p:cNvSpPr txBox="1"/>
          <p:nvPr/>
        </p:nvSpPr>
        <p:spPr>
          <a:xfrm>
            <a:off x="8417520" y="6353640"/>
            <a:ext cx="635760" cy="402120"/>
          </a:xfrm>
          <a:prstGeom prst="rect">
            <a:avLst/>
          </a:prstGeom>
          <a:noFill/>
          <a:ln>
            <a:noFill/>
          </a:ln>
        </p:spPr>
        <p:txBody>
          <a:bodyPr anchor="b">
            <a:noAutofit/>
          </a:bodyPr>
          <a:p>
            <a:pPr algn="r">
              <a:lnSpc>
                <a:spcPct val="100000"/>
              </a:lnSpc>
            </a:pPr>
            <a:fld id="{CA909195-7425-424E-8F74-E86DE99CD4C2}" type="slidenum">
              <a:rPr b="0" lang="en-US" sz="3300" spc="-1" strike="noStrike">
                <a:solidFill>
                  <a:srgbClr val="002060"/>
                </a:solidFill>
                <a:latin typeface="Constantia"/>
              </a:rPr>
              <a:t>&lt;number&gt;</a:t>
            </a:fld>
            <a:endParaRPr b="0" lang="en-US" sz="3300" spc="-1" strike="noStrike">
              <a:latin typeface="Times New Roman"/>
            </a:endParaRPr>
          </a:p>
        </p:txBody>
      </p:sp>
      <p:sp>
        <p:nvSpPr>
          <p:cNvPr id="243" name="Line 2"/>
          <p:cNvSpPr/>
          <p:nvPr/>
        </p:nvSpPr>
        <p:spPr>
          <a:xfrm>
            <a:off x="298080" y="1065960"/>
            <a:ext cx="8577360" cy="0"/>
          </a:xfrm>
          <a:prstGeom prst="line">
            <a:avLst/>
          </a:prstGeom>
          <a:ln w="28440">
            <a:solidFill>
              <a:srgbClr val="0070c0"/>
            </a:solidFill>
            <a:round/>
          </a:ln>
        </p:spPr>
        <p:style>
          <a:lnRef idx="1">
            <a:schemeClr val="accent1"/>
          </a:lnRef>
          <a:fillRef idx="0">
            <a:schemeClr val="accent1"/>
          </a:fillRef>
          <a:effectRef idx="0">
            <a:schemeClr val="accent1"/>
          </a:effectRef>
          <a:fontRef idx="minor"/>
        </p:style>
      </p:sp>
      <p:sp>
        <p:nvSpPr>
          <p:cNvPr id="244" name="CustomShape 3"/>
          <p:cNvSpPr/>
          <p:nvPr/>
        </p:nvSpPr>
        <p:spPr>
          <a:xfrm>
            <a:off x="698400" y="7819560"/>
            <a:ext cx="9143640" cy="360"/>
          </a:xfrm>
          <a:prstGeom prst="rect">
            <a:avLst/>
          </a:prstGeom>
          <a:noFill/>
          <a:ln>
            <a:noFill/>
          </a:ln>
        </p:spPr>
        <p:style>
          <a:lnRef idx="0"/>
          <a:fillRef idx="0"/>
          <a:effectRef idx="0"/>
          <a:fontRef idx="minor"/>
        </p:style>
      </p:sp>
      <p:sp>
        <p:nvSpPr>
          <p:cNvPr id="245" name="TextShape 4"/>
          <p:cNvSpPr txBox="1"/>
          <p:nvPr/>
        </p:nvSpPr>
        <p:spPr>
          <a:xfrm>
            <a:off x="586800" y="418320"/>
            <a:ext cx="7886520" cy="471240"/>
          </a:xfrm>
          <a:prstGeom prst="rect">
            <a:avLst/>
          </a:prstGeom>
          <a:noFill/>
          <a:ln>
            <a:noFill/>
          </a:ln>
        </p:spPr>
        <p:txBody>
          <a:bodyPr anchor="ctr">
            <a:normAutofit/>
          </a:bodyPr>
          <a:p>
            <a:pPr>
              <a:lnSpc>
                <a:spcPct val="90000"/>
              </a:lnSpc>
            </a:pPr>
            <a:r>
              <a:rPr b="1" lang="en-US" sz="2100" spc="-120" strike="noStrike">
                <a:solidFill>
                  <a:srgbClr val="002060"/>
                </a:solidFill>
                <a:latin typeface="Constantia"/>
              </a:rPr>
              <a:t>CONCLUZII</a:t>
            </a:r>
            <a:endParaRPr b="0" lang="en-US" sz="2100" spc="-1" strike="noStrike">
              <a:solidFill>
                <a:srgbClr val="000000"/>
              </a:solidFill>
              <a:latin typeface="Calibri Light"/>
            </a:endParaRPr>
          </a:p>
        </p:txBody>
      </p:sp>
      <p:sp>
        <p:nvSpPr>
          <p:cNvPr id="246" name="CustomShape 5"/>
          <p:cNvSpPr/>
          <p:nvPr/>
        </p:nvSpPr>
        <p:spPr>
          <a:xfrm>
            <a:off x="1031760" y="1233720"/>
            <a:ext cx="7441200" cy="639000"/>
          </a:xfrm>
          <a:prstGeom prst="rect">
            <a:avLst/>
          </a:prstGeom>
          <a:noFill/>
          <a:ln>
            <a:noFill/>
          </a:ln>
        </p:spPr>
        <p:style>
          <a:lnRef idx="0"/>
          <a:fillRef idx="0"/>
          <a:effectRef idx="0"/>
          <a:fontRef idx="minor"/>
        </p:style>
        <p:txBody>
          <a:bodyPr lIns="90000" rIns="90000" tIns="45000" bIns="45000">
            <a:spAutoFit/>
          </a:bodyPr>
          <a:p>
            <a:pPr marL="343080" indent="-342720" algn="just">
              <a:lnSpc>
                <a:spcPct val="100000"/>
              </a:lnSpc>
              <a:buClr>
                <a:srgbClr val="000000"/>
              </a:buClr>
              <a:buFont typeface="Calibri Light"/>
              <a:buAutoNum type="arabicPeriod"/>
            </a:pPr>
            <a:r>
              <a:rPr b="0" lang="en-US" sz="1800" spc="-1" strike="noStrike">
                <a:solidFill>
                  <a:srgbClr val="000000"/>
                </a:solidFill>
                <a:latin typeface="Times New Roman"/>
              </a:rPr>
              <a:t>Acest mod de a face modernizarea infrastructurii feroviare se dovedeste a fi nociv pentru traficul de marfuri pe calea ferata si nu numai.</a:t>
            </a:r>
            <a:r>
              <a:rPr b="0" lang="ro-RO" sz="1800" spc="-1" strike="noStrike">
                <a:solidFill>
                  <a:srgbClr val="000000"/>
                </a:solidFill>
                <a:latin typeface="Times New Roman"/>
              </a:rPr>
              <a:t> </a:t>
            </a:r>
            <a:endParaRPr b="0" lang="en-US" sz="1800" spc="-1" strike="noStrike">
              <a:latin typeface="Arial"/>
            </a:endParaRPr>
          </a:p>
        </p:txBody>
      </p:sp>
      <p:sp>
        <p:nvSpPr>
          <p:cNvPr id="247" name="CustomShape 6"/>
          <p:cNvSpPr/>
          <p:nvPr/>
        </p:nvSpPr>
        <p:spPr>
          <a:xfrm>
            <a:off x="1031760" y="2599560"/>
            <a:ext cx="7441200" cy="639000"/>
          </a:xfrm>
          <a:prstGeom prst="rect">
            <a:avLst/>
          </a:prstGeom>
          <a:noFill/>
          <a:ln>
            <a:noFill/>
          </a:ln>
        </p:spPr>
        <p:style>
          <a:lnRef idx="0"/>
          <a:fillRef idx="0"/>
          <a:effectRef idx="0"/>
          <a:fontRef idx="minor"/>
        </p:style>
        <p:txBody>
          <a:bodyPr lIns="90000" rIns="90000" tIns="45000" bIns="45000">
            <a:spAutoFit/>
          </a:bodyPr>
          <a:p>
            <a:pPr marL="343080" indent="-342720" algn="just">
              <a:lnSpc>
                <a:spcPct val="100000"/>
              </a:lnSpc>
              <a:buClr>
                <a:srgbClr val="000000"/>
              </a:buClr>
              <a:buFont typeface="Calibri Light"/>
              <a:buAutoNum type="arabicPeriod" startAt="3"/>
            </a:pPr>
            <a:r>
              <a:rPr b="0" lang="en-US" sz="1800" spc="-1" strike="noStrike">
                <a:solidFill>
                  <a:srgbClr val="000000"/>
                </a:solidFill>
                <a:latin typeface="Times New Roman"/>
              </a:rPr>
              <a:t>Eventuale fluxuri suplimentare dinspre coridorul 10, nu pot fi atrase catre Romania din lipsa de capacitate disponibila. </a:t>
            </a:r>
            <a:endParaRPr b="0" lang="en-US" sz="1800" spc="-1" strike="noStrike">
              <a:latin typeface="Arial"/>
            </a:endParaRPr>
          </a:p>
        </p:txBody>
      </p:sp>
      <p:sp>
        <p:nvSpPr>
          <p:cNvPr id="248" name="CustomShape 7"/>
          <p:cNvSpPr/>
          <p:nvPr/>
        </p:nvSpPr>
        <p:spPr>
          <a:xfrm>
            <a:off x="1031760" y="1953000"/>
            <a:ext cx="7441200" cy="639000"/>
          </a:xfrm>
          <a:prstGeom prst="rect">
            <a:avLst/>
          </a:prstGeom>
          <a:noFill/>
          <a:ln>
            <a:noFill/>
          </a:ln>
        </p:spPr>
        <p:style>
          <a:lnRef idx="0"/>
          <a:fillRef idx="0"/>
          <a:effectRef idx="0"/>
          <a:fontRef idx="minor"/>
        </p:style>
        <p:txBody>
          <a:bodyPr lIns="90000" rIns="90000" tIns="45000" bIns="45000">
            <a:spAutoFit/>
          </a:bodyPr>
          <a:p>
            <a:pPr marL="343080" indent="-342720" algn="just">
              <a:lnSpc>
                <a:spcPct val="100000"/>
              </a:lnSpc>
              <a:buClr>
                <a:srgbClr val="000000"/>
              </a:buClr>
              <a:buFont typeface="Calibri Light"/>
              <a:buAutoNum type="arabicPeriod" startAt="2"/>
            </a:pPr>
            <a:r>
              <a:rPr b="0" lang="en-US" sz="1800" spc="-1" strike="noStrike">
                <a:solidFill>
                  <a:srgbClr val="000000"/>
                </a:solidFill>
                <a:latin typeface="Times New Roman"/>
              </a:rPr>
              <a:t>Recomandam ca aceasta maniera de modernizare sa nu fie aplicata si coridorului 9.</a:t>
            </a:r>
            <a:endParaRPr b="0" lang="en-US" sz="1800" spc="-1" strike="noStrike">
              <a:latin typeface="Arial"/>
            </a:endParaRPr>
          </a:p>
        </p:txBody>
      </p:sp>
      <p:sp>
        <p:nvSpPr>
          <p:cNvPr id="249" name="CustomShape 8"/>
          <p:cNvSpPr/>
          <p:nvPr/>
        </p:nvSpPr>
        <p:spPr>
          <a:xfrm>
            <a:off x="1031760" y="5321520"/>
            <a:ext cx="7441200" cy="913320"/>
          </a:xfrm>
          <a:prstGeom prst="rect">
            <a:avLst/>
          </a:prstGeom>
          <a:noFill/>
          <a:ln>
            <a:noFill/>
          </a:ln>
        </p:spPr>
        <p:style>
          <a:lnRef idx="0"/>
          <a:fillRef idx="0"/>
          <a:effectRef idx="0"/>
          <a:fontRef idx="minor"/>
        </p:style>
        <p:txBody>
          <a:bodyPr lIns="90000" rIns="90000" tIns="45000" bIns="45000">
            <a:spAutoFit/>
          </a:bodyPr>
          <a:p>
            <a:pPr marL="343080" indent="-342720" algn="just">
              <a:lnSpc>
                <a:spcPct val="100000"/>
              </a:lnSpc>
              <a:buClr>
                <a:srgbClr val="000000"/>
              </a:buClr>
              <a:buFont typeface="Calibri Light"/>
              <a:buAutoNum type="arabicPeriod" startAt="6"/>
            </a:pPr>
            <a:r>
              <a:rPr b="0" lang="en-US" sz="1800" spc="-1" strike="noStrike">
                <a:solidFill>
                  <a:srgbClr val="000000"/>
                </a:solidFill>
                <a:latin typeface="Times New Roman"/>
              </a:rPr>
              <a:t>Sistemul feroviar, in ansamblul sau, trebuie sa dezvolte o reala orientare catre clientul final, eforturile unui singur actor (operatorul de transport) fiind insuficiente.</a:t>
            </a:r>
            <a:endParaRPr b="0" lang="en-US" sz="1800" spc="-1" strike="noStrike">
              <a:latin typeface="Arial"/>
            </a:endParaRPr>
          </a:p>
        </p:txBody>
      </p:sp>
      <p:sp>
        <p:nvSpPr>
          <p:cNvPr id="250" name="CustomShape 9"/>
          <p:cNvSpPr/>
          <p:nvPr/>
        </p:nvSpPr>
        <p:spPr>
          <a:xfrm>
            <a:off x="975960" y="4278960"/>
            <a:ext cx="7441200" cy="913320"/>
          </a:xfrm>
          <a:prstGeom prst="rect">
            <a:avLst/>
          </a:prstGeom>
          <a:noFill/>
          <a:ln>
            <a:noFill/>
          </a:ln>
        </p:spPr>
        <p:style>
          <a:lnRef idx="0"/>
          <a:fillRef idx="0"/>
          <a:effectRef idx="0"/>
          <a:fontRef idx="minor"/>
        </p:style>
        <p:txBody>
          <a:bodyPr lIns="90000" rIns="90000" tIns="45000" bIns="45000">
            <a:spAutoFit/>
          </a:bodyPr>
          <a:p>
            <a:pPr marL="343080" indent="-342720" algn="just">
              <a:lnSpc>
                <a:spcPct val="100000"/>
              </a:lnSpc>
              <a:buClr>
                <a:srgbClr val="000000"/>
              </a:buClr>
              <a:buFont typeface="Calibri Light"/>
              <a:buAutoNum type="arabicPeriod" startAt="5"/>
            </a:pPr>
            <a:r>
              <a:rPr b="0" lang="en-US" sz="1800" spc="-1" strike="noStrike">
                <a:solidFill>
                  <a:srgbClr val="000000"/>
                </a:solidFill>
                <a:latin typeface="Times New Roman"/>
              </a:rPr>
              <a:t>In scopul elaborarii unor strategii de dezvoltare realiste este necesara abandonarea falselor premise cu privire la capacitatea existenta a caii ferate si intreprinderea unor analize adecvate in aceasta directie.</a:t>
            </a:r>
            <a:endParaRPr b="0" lang="en-US" sz="1800" spc="-1" strike="noStrike">
              <a:latin typeface="Arial"/>
            </a:endParaRPr>
          </a:p>
        </p:txBody>
      </p:sp>
      <p:sp>
        <p:nvSpPr>
          <p:cNvPr id="251" name="CustomShape 10"/>
          <p:cNvSpPr/>
          <p:nvPr/>
        </p:nvSpPr>
        <p:spPr>
          <a:xfrm>
            <a:off x="1031760" y="3278520"/>
            <a:ext cx="7441200" cy="913320"/>
          </a:xfrm>
          <a:prstGeom prst="rect">
            <a:avLst/>
          </a:prstGeom>
          <a:noFill/>
          <a:ln>
            <a:noFill/>
          </a:ln>
        </p:spPr>
        <p:style>
          <a:lnRef idx="0"/>
          <a:fillRef idx="0"/>
          <a:effectRef idx="0"/>
          <a:fontRef idx="minor"/>
        </p:style>
        <p:txBody>
          <a:bodyPr lIns="90000" rIns="90000" tIns="45000" bIns="45000">
            <a:spAutoFit/>
          </a:bodyPr>
          <a:p>
            <a:pPr marL="343080" indent="-342720" algn="just">
              <a:lnSpc>
                <a:spcPct val="100000"/>
              </a:lnSpc>
              <a:buClr>
                <a:srgbClr val="000000"/>
              </a:buClr>
              <a:buFont typeface="Calibri Light"/>
              <a:buAutoNum type="arabicPeriod" startAt="4"/>
            </a:pPr>
            <a:r>
              <a:rPr b="1" lang="en-US" sz="1800" spc="-1" strike="noStrike">
                <a:solidFill>
                  <a:srgbClr val="000000"/>
                </a:solidFill>
                <a:latin typeface="Times New Roman"/>
              </a:rPr>
              <a:t>Continuarea ,,modernizarii” in aceasta maniera constituie o amenintare pentru potentialul imens pe care il reprezinta Portul Constanta.</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TextShape 1"/>
          <p:cNvSpPr txBox="1"/>
          <p:nvPr/>
        </p:nvSpPr>
        <p:spPr>
          <a:xfrm>
            <a:off x="8417520" y="6353640"/>
            <a:ext cx="635760" cy="402120"/>
          </a:xfrm>
          <a:prstGeom prst="rect">
            <a:avLst/>
          </a:prstGeom>
          <a:noFill/>
          <a:ln>
            <a:noFill/>
          </a:ln>
        </p:spPr>
        <p:txBody>
          <a:bodyPr anchor="b">
            <a:noAutofit/>
          </a:bodyPr>
          <a:p>
            <a:pPr algn="r">
              <a:lnSpc>
                <a:spcPct val="100000"/>
              </a:lnSpc>
            </a:pPr>
            <a:fld id="{EE619751-4D29-453E-89ED-7A5708E1A58C}" type="slidenum">
              <a:rPr b="0" lang="en-US" sz="3300" spc="-1" strike="noStrike">
                <a:solidFill>
                  <a:srgbClr val="002060"/>
                </a:solidFill>
                <a:latin typeface="Constantia"/>
              </a:rPr>
              <a:t>&lt;number&gt;</a:t>
            </a:fld>
            <a:endParaRPr b="0" lang="en-US" sz="3300" spc="-1" strike="noStrike">
              <a:latin typeface="Times New Roman"/>
            </a:endParaRPr>
          </a:p>
        </p:txBody>
      </p:sp>
      <p:sp>
        <p:nvSpPr>
          <p:cNvPr id="253" name="Line 2"/>
          <p:cNvSpPr/>
          <p:nvPr/>
        </p:nvSpPr>
        <p:spPr>
          <a:xfrm>
            <a:off x="298080" y="1065960"/>
            <a:ext cx="8577360" cy="0"/>
          </a:xfrm>
          <a:prstGeom prst="line">
            <a:avLst/>
          </a:prstGeom>
          <a:ln w="28440">
            <a:solidFill>
              <a:srgbClr val="0070c0"/>
            </a:solidFill>
            <a:round/>
          </a:ln>
        </p:spPr>
        <p:style>
          <a:lnRef idx="1">
            <a:schemeClr val="accent1"/>
          </a:lnRef>
          <a:fillRef idx="0">
            <a:schemeClr val="accent1"/>
          </a:fillRef>
          <a:effectRef idx="0">
            <a:schemeClr val="accent1"/>
          </a:effectRef>
          <a:fontRef idx="minor"/>
        </p:style>
      </p:sp>
      <p:sp>
        <p:nvSpPr>
          <p:cNvPr id="254" name="CustomShape 3"/>
          <p:cNvSpPr/>
          <p:nvPr/>
        </p:nvSpPr>
        <p:spPr>
          <a:xfrm>
            <a:off x="698400" y="7819560"/>
            <a:ext cx="9143640" cy="360"/>
          </a:xfrm>
          <a:prstGeom prst="rect">
            <a:avLst/>
          </a:prstGeom>
          <a:noFill/>
          <a:ln>
            <a:noFill/>
          </a:ln>
        </p:spPr>
        <p:style>
          <a:lnRef idx="0"/>
          <a:fillRef idx="0"/>
          <a:effectRef idx="0"/>
          <a:fontRef idx="minor"/>
        </p:style>
      </p:sp>
      <p:sp>
        <p:nvSpPr>
          <p:cNvPr id="255" name="TextShape 4"/>
          <p:cNvSpPr txBox="1"/>
          <p:nvPr/>
        </p:nvSpPr>
        <p:spPr>
          <a:xfrm>
            <a:off x="586800" y="418320"/>
            <a:ext cx="7886520" cy="471240"/>
          </a:xfrm>
          <a:prstGeom prst="rect">
            <a:avLst/>
          </a:prstGeom>
          <a:noFill/>
          <a:ln>
            <a:noFill/>
          </a:ln>
        </p:spPr>
        <p:txBody>
          <a:bodyPr anchor="ctr">
            <a:normAutofit/>
          </a:bodyPr>
          <a:p>
            <a:pPr>
              <a:lnSpc>
                <a:spcPct val="90000"/>
              </a:lnSpc>
            </a:pPr>
            <a:r>
              <a:rPr b="1" lang="en-US" sz="2100" spc="-120" strike="noStrike">
                <a:solidFill>
                  <a:srgbClr val="002060"/>
                </a:solidFill>
                <a:latin typeface="Constantia"/>
              </a:rPr>
              <a:t>In loc de final</a:t>
            </a:r>
            <a:endParaRPr b="0" lang="en-US" sz="2100" spc="-1" strike="noStrike">
              <a:solidFill>
                <a:srgbClr val="000000"/>
              </a:solidFill>
              <a:latin typeface="Calibri Light"/>
            </a:endParaRPr>
          </a:p>
        </p:txBody>
      </p:sp>
      <p:sp>
        <p:nvSpPr>
          <p:cNvPr id="256" name="CustomShape 5"/>
          <p:cNvSpPr/>
          <p:nvPr/>
        </p:nvSpPr>
        <p:spPr>
          <a:xfrm>
            <a:off x="3137040" y="1386720"/>
            <a:ext cx="5683680" cy="9133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ro-RO" sz="1800" spc="-1" strike="noStrike">
                <a:solidFill>
                  <a:srgbClr val="000000"/>
                </a:solidFill>
                <a:latin typeface="Times New Roman"/>
                <a:ea typeface="Times New Roman"/>
              </a:rPr>
              <a:t>Paul Virilio</a:t>
            </a:r>
            <a:r>
              <a:rPr b="0" lang="ro-RO" sz="1800" spc="-1" strike="noStrike">
                <a:solidFill>
                  <a:srgbClr val="000000"/>
                </a:solidFill>
                <a:latin typeface="Times New Roman"/>
                <a:ea typeface="Times New Roman"/>
              </a:rPr>
              <a:t>, filosof (1932 – 2018) </a:t>
            </a:r>
            <a:endParaRPr b="0" lang="en-US" sz="1800" spc="-1" strike="noStrike">
              <a:latin typeface="Arial"/>
            </a:endParaRPr>
          </a:p>
          <a:p>
            <a:pPr algn="ctr">
              <a:lnSpc>
                <a:spcPct val="100000"/>
              </a:lnSpc>
            </a:pPr>
            <a:r>
              <a:rPr b="0" lang="ro-RO" sz="1800" spc="-1" strike="noStrike">
                <a:solidFill>
                  <a:srgbClr val="000000"/>
                </a:solidFill>
                <a:latin typeface="Times New Roman"/>
                <a:ea typeface="Times New Roman"/>
              </a:rPr>
              <a:t>inventatorul termenului </a:t>
            </a:r>
            <a:r>
              <a:rPr b="1" i="1" lang="ro-RO" sz="1800" spc="-1" strike="noStrike">
                <a:solidFill>
                  <a:srgbClr val="000000"/>
                </a:solidFill>
                <a:latin typeface="Times New Roman"/>
                <a:ea typeface="Times New Roman"/>
              </a:rPr>
              <a:t>dromocratie</a:t>
            </a:r>
            <a:r>
              <a:rPr b="0" lang="ro-RO" sz="1800" spc="-1" strike="noStrike">
                <a:solidFill>
                  <a:srgbClr val="000000"/>
                </a:solidFill>
                <a:latin typeface="Times New Roman"/>
                <a:ea typeface="Times New Roman"/>
              </a:rPr>
              <a:t> </a:t>
            </a:r>
            <a:endParaRPr b="0" lang="en-US" sz="1800" spc="-1" strike="noStrike">
              <a:latin typeface="Arial"/>
            </a:endParaRPr>
          </a:p>
          <a:p>
            <a:pPr algn="ctr">
              <a:lnSpc>
                <a:spcPct val="100000"/>
              </a:lnSpc>
            </a:pPr>
            <a:r>
              <a:rPr b="0" lang="ro-RO" sz="1800" spc="-1" strike="noStrike">
                <a:solidFill>
                  <a:srgbClr val="000000"/>
                </a:solidFill>
                <a:latin typeface="Times New Roman"/>
                <a:ea typeface="Times New Roman"/>
              </a:rPr>
              <a:t>(de la grecescul ,,dromos"= viteza si ,,kratos” = putere) :</a:t>
            </a:r>
            <a:endParaRPr b="0" lang="en-US" sz="1800" spc="-1" strike="noStrike">
              <a:latin typeface="Arial"/>
            </a:endParaRPr>
          </a:p>
        </p:txBody>
      </p:sp>
      <p:sp>
        <p:nvSpPr>
          <p:cNvPr id="257" name="CustomShape 6"/>
          <p:cNvSpPr/>
          <p:nvPr/>
        </p:nvSpPr>
        <p:spPr>
          <a:xfrm>
            <a:off x="3191400" y="3221280"/>
            <a:ext cx="6112800" cy="4561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ro-RO" sz="2400" spc="-1" strike="noStrike">
                <a:solidFill>
                  <a:srgbClr val="000000"/>
                </a:solidFill>
                <a:latin typeface="Times New Roman"/>
                <a:ea typeface="Times New Roman"/>
              </a:rPr>
              <a:t>,,Astăzi, totul este despre viteză și timp real.”</a:t>
            </a:r>
            <a:endParaRPr b="0" lang="en-US" sz="2400" spc="-1" strike="noStrike">
              <a:latin typeface="Arial"/>
            </a:endParaRPr>
          </a:p>
        </p:txBody>
      </p:sp>
      <p:pic>
        <p:nvPicPr>
          <p:cNvPr id="258" name="Picture 13" descr="A picture containing person, person, indoor, looking&#10;&#10;Description generated with very high confidence"/>
          <p:cNvPicPr/>
          <p:nvPr/>
        </p:nvPicPr>
        <p:blipFill>
          <a:blip r:embed="rId1"/>
          <a:stretch/>
        </p:blipFill>
        <p:spPr>
          <a:xfrm>
            <a:off x="298080" y="1242000"/>
            <a:ext cx="2753640" cy="3857760"/>
          </a:xfrm>
          <a:prstGeom prst="rect">
            <a:avLst/>
          </a:prstGeom>
          <a:ln>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TextShape 1"/>
          <p:cNvSpPr txBox="1"/>
          <p:nvPr/>
        </p:nvSpPr>
        <p:spPr>
          <a:xfrm>
            <a:off x="8417520" y="6353640"/>
            <a:ext cx="635760" cy="402120"/>
          </a:xfrm>
          <a:prstGeom prst="rect">
            <a:avLst/>
          </a:prstGeom>
          <a:noFill/>
          <a:ln>
            <a:noFill/>
          </a:ln>
        </p:spPr>
        <p:txBody>
          <a:bodyPr anchor="b">
            <a:noAutofit/>
          </a:bodyPr>
          <a:p>
            <a:pPr algn="r">
              <a:lnSpc>
                <a:spcPct val="100000"/>
              </a:lnSpc>
            </a:pPr>
            <a:fld id="{C4DC8697-1DF3-49C1-8E97-10714518E174}" type="slidenum">
              <a:rPr b="0" lang="en-US" sz="3300" spc="-1" strike="noStrike">
                <a:solidFill>
                  <a:srgbClr val="002060"/>
                </a:solidFill>
                <a:latin typeface="Constantia"/>
              </a:rPr>
              <a:t>&lt;number&gt;</a:t>
            </a:fld>
            <a:endParaRPr b="0" lang="en-US" sz="3300" spc="-1" strike="noStrike">
              <a:latin typeface="Times New Roman"/>
            </a:endParaRPr>
          </a:p>
        </p:txBody>
      </p:sp>
      <p:sp>
        <p:nvSpPr>
          <p:cNvPr id="260" name="Line 2"/>
          <p:cNvSpPr/>
          <p:nvPr/>
        </p:nvSpPr>
        <p:spPr>
          <a:xfrm>
            <a:off x="298080" y="1065960"/>
            <a:ext cx="8577360" cy="0"/>
          </a:xfrm>
          <a:prstGeom prst="line">
            <a:avLst/>
          </a:prstGeom>
          <a:ln w="28440">
            <a:solidFill>
              <a:srgbClr val="0070c0"/>
            </a:solidFill>
            <a:round/>
          </a:ln>
        </p:spPr>
        <p:style>
          <a:lnRef idx="1">
            <a:schemeClr val="accent1"/>
          </a:lnRef>
          <a:fillRef idx="0">
            <a:schemeClr val="accent1"/>
          </a:fillRef>
          <a:effectRef idx="0">
            <a:schemeClr val="accent1"/>
          </a:effectRef>
          <a:fontRef idx="minor"/>
        </p:style>
      </p:sp>
      <p:sp>
        <p:nvSpPr>
          <p:cNvPr id="261" name="CustomShape 3"/>
          <p:cNvSpPr/>
          <p:nvPr/>
        </p:nvSpPr>
        <p:spPr>
          <a:xfrm>
            <a:off x="698400" y="7819560"/>
            <a:ext cx="9143640" cy="360"/>
          </a:xfrm>
          <a:prstGeom prst="rect">
            <a:avLst/>
          </a:prstGeom>
          <a:noFill/>
          <a:ln>
            <a:noFill/>
          </a:ln>
        </p:spPr>
        <p:style>
          <a:lnRef idx="0"/>
          <a:fillRef idx="0"/>
          <a:effectRef idx="0"/>
          <a:fontRef idx="minor"/>
        </p:style>
      </p:sp>
      <p:sp>
        <p:nvSpPr>
          <p:cNvPr id="262" name="TextShape 4"/>
          <p:cNvSpPr txBox="1"/>
          <p:nvPr/>
        </p:nvSpPr>
        <p:spPr>
          <a:xfrm>
            <a:off x="586800" y="418320"/>
            <a:ext cx="8167680" cy="471240"/>
          </a:xfrm>
          <a:prstGeom prst="rect">
            <a:avLst/>
          </a:prstGeom>
          <a:noFill/>
          <a:ln>
            <a:noFill/>
          </a:ln>
        </p:spPr>
        <p:txBody>
          <a:bodyPr anchor="ctr">
            <a:normAutofit fontScale="70000"/>
          </a:bodyPr>
          <a:p>
            <a:pPr>
              <a:lnSpc>
                <a:spcPct val="90000"/>
              </a:lnSpc>
            </a:pPr>
            <a:r>
              <a:rPr b="1" lang="en-US" sz="2100" spc="-120" strike="noStrike">
                <a:solidFill>
                  <a:srgbClr val="002060"/>
                </a:solidFill>
                <a:latin typeface="Constantia"/>
              </a:rPr>
              <a:t>In loc de final  - VITEZA  TEHNICA PROGRAMATA  a  trenurilor  de marfa pe diverse sectiuni modernizate  si  nemodernizate</a:t>
            </a:r>
            <a:endParaRPr b="0" lang="en-US" sz="2100" spc="-1" strike="noStrike">
              <a:solidFill>
                <a:srgbClr val="000000"/>
              </a:solidFill>
              <a:latin typeface="Calibri Light"/>
            </a:endParaRPr>
          </a:p>
        </p:txBody>
      </p:sp>
      <p:graphicFrame>
        <p:nvGraphicFramePr>
          <p:cNvPr id="263" name="Chart 14"/>
          <p:cNvGraphicFramePr/>
          <p:nvPr/>
        </p:nvGraphicFramePr>
        <p:xfrm>
          <a:off x="423000" y="1373760"/>
          <a:ext cx="8331480" cy="4796640"/>
        </p:xfrm>
        <a:graphic>
          <a:graphicData uri="http://schemas.openxmlformats.org/drawingml/2006/chart">
            <c:chart xmlns:c="http://schemas.openxmlformats.org/drawingml/2006/chart" xmlns:r="http://schemas.openxmlformats.org/officeDocument/2006/relationships" r:id="rId1"/>
          </a:graphicData>
        </a:graphic>
      </p:graphicFrame>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TextShape 1"/>
          <p:cNvSpPr txBox="1"/>
          <p:nvPr/>
        </p:nvSpPr>
        <p:spPr>
          <a:xfrm>
            <a:off x="8405280" y="6433200"/>
            <a:ext cx="645840" cy="402120"/>
          </a:xfrm>
          <a:prstGeom prst="rect">
            <a:avLst/>
          </a:prstGeom>
          <a:noFill/>
          <a:ln>
            <a:noFill/>
          </a:ln>
        </p:spPr>
        <p:txBody>
          <a:bodyPr anchor="b">
            <a:noAutofit/>
          </a:bodyPr>
          <a:p>
            <a:pPr algn="r">
              <a:lnSpc>
                <a:spcPct val="100000"/>
              </a:lnSpc>
            </a:pPr>
            <a:fld id="{8AD36085-10E2-4068-B37F-C38F9FBEBEF1}" type="slidenum">
              <a:rPr b="0" lang="en-US" sz="3300" spc="-1" strike="noStrike">
                <a:solidFill>
                  <a:srgbClr val="002060"/>
                </a:solidFill>
                <a:latin typeface="Constantia"/>
              </a:rPr>
              <a:t>&lt;number&gt;</a:t>
            </a:fld>
            <a:endParaRPr b="0" lang="en-US" sz="3300" spc="-1" strike="noStrike">
              <a:latin typeface="Times New Roman"/>
            </a:endParaRPr>
          </a:p>
        </p:txBody>
      </p:sp>
      <p:sp>
        <p:nvSpPr>
          <p:cNvPr id="265" name="Line 2"/>
          <p:cNvSpPr/>
          <p:nvPr/>
        </p:nvSpPr>
        <p:spPr>
          <a:xfrm>
            <a:off x="282960" y="1133280"/>
            <a:ext cx="8577720" cy="0"/>
          </a:xfrm>
          <a:prstGeom prst="line">
            <a:avLst/>
          </a:prstGeom>
          <a:ln w="28440">
            <a:solidFill>
              <a:srgbClr val="0070c0"/>
            </a:solidFill>
            <a:round/>
          </a:ln>
        </p:spPr>
        <p:style>
          <a:lnRef idx="1">
            <a:schemeClr val="accent1"/>
          </a:lnRef>
          <a:fillRef idx="0">
            <a:schemeClr val="accent1"/>
          </a:fillRef>
          <a:effectRef idx="0">
            <a:schemeClr val="accent1"/>
          </a:effectRef>
          <a:fontRef idx="minor"/>
        </p:style>
      </p:sp>
      <p:sp>
        <p:nvSpPr>
          <p:cNvPr id="266" name="CustomShape 3"/>
          <p:cNvSpPr/>
          <p:nvPr/>
        </p:nvSpPr>
        <p:spPr>
          <a:xfrm>
            <a:off x="2630880" y="3244320"/>
            <a:ext cx="3881520" cy="639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ro-RO" sz="3600" spc="-1" strike="noStrike">
                <a:solidFill>
                  <a:srgbClr val="000000"/>
                </a:solidFill>
                <a:latin typeface="Constantia"/>
              </a:rPr>
              <a:t>VĂ MULȚUMESC!</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TextShape 1"/>
          <p:cNvSpPr txBox="1"/>
          <p:nvPr/>
        </p:nvSpPr>
        <p:spPr>
          <a:xfrm>
            <a:off x="8417520" y="6353640"/>
            <a:ext cx="635760" cy="402120"/>
          </a:xfrm>
          <a:prstGeom prst="rect">
            <a:avLst/>
          </a:prstGeom>
          <a:noFill/>
          <a:ln>
            <a:noFill/>
          </a:ln>
        </p:spPr>
        <p:txBody>
          <a:bodyPr anchor="b">
            <a:noAutofit/>
          </a:bodyPr>
          <a:p>
            <a:pPr algn="r">
              <a:lnSpc>
                <a:spcPct val="100000"/>
              </a:lnSpc>
            </a:pPr>
            <a:fld id="{94E1E1FE-357E-4FD1-9E0B-DA2BB3D14D13}" type="slidenum">
              <a:rPr b="0" lang="en-US" sz="3300" spc="-1" strike="noStrike">
                <a:solidFill>
                  <a:srgbClr val="002060"/>
                </a:solidFill>
                <a:latin typeface="Constantia"/>
              </a:rPr>
              <a:t>&lt;number&gt;</a:t>
            </a:fld>
            <a:endParaRPr b="0" lang="en-US" sz="3300" spc="-1" strike="noStrike">
              <a:latin typeface="Times New Roman"/>
            </a:endParaRPr>
          </a:p>
        </p:txBody>
      </p:sp>
      <p:sp>
        <p:nvSpPr>
          <p:cNvPr id="88" name="Line 2"/>
          <p:cNvSpPr/>
          <p:nvPr/>
        </p:nvSpPr>
        <p:spPr>
          <a:xfrm>
            <a:off x="298080" y="1065960"/>
            <a:ext cx="8577360" cy="0"/>
          </a:xfrm>
          <a:prstGeom prst="line">
            <a:avLst/>
          </a:prstGeom>
          <a:ln w="28440">
            <a:solidFill>
              <a:srgbClr val="0070c0"/>
            </a:solidFill>
            <a:round/>
          </a:ln>
        </p:spPr>
        <p:style>
          <a:lnRef idx="1">
            <a:schemeClr val="accent1"/>
          </a:lnRef>
          <a:fillRef idx="0">
            <a:schemeClr val="accent1"/>
          </a:fillRef>
          <a:effectRef idx="0">
            <a:schemeClr val="accent1"/>
          </a:effectRef>
          <a:fontRef idx="minor"/>
        </p:style>
      </p:sp>
      <p:sp>
        <p:nvSpPr>
          <p:cNvPr id="89" name="CustomShape 3"/>
          <p:cNvSpPr/>
          <p:nvPr/>
        </p:nvSpPr>
        <p:spPr>
          <a:xfrm>
            <a:off x="698400" y="7819560"/>
            <a:ext cx="9143640" cy="360"/>
          </a:xfrm>
          <a:prstGeom prst="rect">
            <a:avLst/>
          </a:prstGeom>
          <a:noFill/>
          <a:ln>
            <a:noFill/>
          </a:ln>
        </p:spPr>
        <p:style>
          <a:lnRef idx="0"/>
          <a:fillRef idx="0"/>
          <a:effectRef idx="0"/>
          <a:fontRef idx="minor"/>
        </p:style>
      </p:sp>
      <p:sp>
        <p:nvSpPr>
          <p:cNvPr id="90" name="TextShape 4"/>
          <p:cNvSpPr txBox="1"/>
          <p:nvPr/>
        </p:nvSpPr>
        <p:spPr>
          <a:xfrm>
            <a:off x="586800" y="418320"/>
            <a:ext cx="7886520" cy="471240"/>
          </a:xfrm>
          <a:prstGeom prst="rect">
            <a:avLst/>
          </a:prstGeom>
          <a:noFill/>
          <a:ln>
            <a:noFill/>
          </a:ln>
        </p:spPr>
        <p:txBody>
          <a:bodyPr anchor="ctr">
            <a:normAutofit/>
          </a:bodyPr>
          <a:p>
            <a:pPr algn="ctr">
              <a:lnSpc>
                <a:spcPct val="90000"/>
              </a:lnSpc>
            </a:pPr>
            <a:r>
              <a:rPr b="1" lang="en-US" sz="2100" spc="-120" strike="noStrike">
                <a:solidFill>
                  <a:srgbClr val="002060"/>
                </a:solidFill>
                <a:latin typeface="Constantia"/>
              </a:rPr>
              <a:t>Modificari  de paradigma intre Helsinki si Tallin</a:t>
            </a:r>
            <a:endParaRPr b="0" lang="en-US" sz="2100" spc="-1" strike="noStrike">
              <a:solidFill>
                <a:srgbClr val="000000"/>
              </a:solidFill>
              <a:latin typeface="Calibri Light"/>
            </a:endParaRPr>
          </a:p>
        </p:txBody>
      </p:sp>
      <p:pic>
        <p:nvPicPr>
          <p:cNvPr id="91" name="Picture 8" descr=""/>
          <p:cNvPicPr/>
          <p:nvPr/>
        </p:nvPicPr>
        <p:blipFill>
          <a:blip r:embed="rId1"/>
          <a:stretch/>
        </p:blipFill>
        <p:spPr>
          <a:xfrm>
            <a:off x="698400" y="1219680"/>
            <a:ext cx="7868880" cy="5241600"/>
          </a:xfrm>
          <a:prstGeom prst="rect">
            <a:avLst/>
          </a:prstGeom>
          <a:ln>
            <a:noFill/>
          </a:ln>
        </p:spPr>
      </p:pic>
      <p:sp>
        <p:nvSpPr>
          <p:cNvPr id="92" name="CustomShape 5"/>
          <p:cNvSpPr/>
          <p:nvPr/>
        </p:nvSpPr>
        <p:spPr>
          <a:xfrm rot="2249400">
            <a:off x="4176360" y="2837520"/>
            <a:ext cx="4037040" cy="3330360"/>
          </a:xfrm>
          <a:prstGeom prst="ellipse">
            <a:avLst/>
          </a:prstGeom>
          <a:noFill/>
          <a:ln w="57240">
            <a:solidFill>
              <a:schemeClr val="tx1"/>
            </a:solidFill>
            <a:round/>
          </a:ln>
        </p:spPr>
        <p:style>
          <a:lnRef idx="2">
            <a:schemeClr val="accent1">
              <a:shade val="50000"/>
            </a:schemeClr>
          </a:lnRef>
          <a:fillRef idx="1">
            <a:schemeClr val="accent1"/>
          </a:fillRef>
          <a:effectRef idx="0">
            <a:schemeClr val="accent1"/>
          </a:effectRef>
          <a:fontRef idx="minor"/>
        </p:style>
      </p:sp>
      <p:sp>
        <p:nvSpPr>
          <p:cNvPr id="93" name="CustomShape 6"/>
          <p:cNvSpPr/>
          <p:nvPr/>
        </p:nvSpPr>
        <p:spPr>
          <a:xfrm>
            <a:off x="4937760" y="3649320"/>
            <a:ext cx="815400" cy="623520"/>
          </a:xfrm>
          <a:prstGeom prst="ellipse">
            <a:avLst/>
          </a:prstGeom>
          <a:noFill/>
          <a:ln w="57240">
            <a:solidFill>
              <a:srgbClr val="002060"/>
            </a:solidFill>
            <a:round/>
          </a:ln>
        </p:spPr>
        <p:style>
          <a:lnRef idx="2">
            <a:schemeClr val="accent1">
              <a:shade val="50000"/>
            </a:schemeClr>
          </a:lnRef>
          <a:fillRef idx="1">
            <a:schemeClr val="accent1"/>
          </a:fillRef>
          <a:effectRef idx="0">
            <a:schemeClr val="accent1"/>
          </a:effectRef>
          <a:fontRef idx="minor"/>
        </p:style>
      </p:sp>
      <p:sp>
        <p:nvSpPr>
          <p:cNvPr id="94" name="CustomShape 7"/>
          <p:cNvSpPr/>
          <p:nvPr/>
        </p:nvSpPr>
        <p:spPr>
          <a:xfrm>
            <a:off x="6195240" y="3424680"/>
            <a:ext cx="472680" cy="914760"/>
          </a:xfrm>
          <a:prstGeom prst="rect">
            <a:avLst/>
          </a:prstGeom>
          <a:noFill/>
          <a:ln>
            <a:noFill/>
          </a:ln>
        </p:spPr>
        <p:style>
          <a:lnRef idx="0"/>
          <a:fillRef idx="0"/>
          <a:effectRef idx="0"/>
          <a:fontRef idx="minor"/>
        </p:style>
        <p:txBody>
          <a:bodyPr>
            <a:spAutoFit/>
          </a:bodyPr>
          <a:p>
            <a:pPr algn="ctr">
              <a:lnSpc>
                <a:spcPct val="100000"/>
              </a:lnSpc>
            </a:pPr>
            <a:r>
              <a:rPr b="1" lang="en-US" sz="5400" spc="-1" strike="noStrike">
                <a:solidFill>
                  <a:srgbClr val="c00000"/>
                </a:solidFill>
                <a:latin typeface="Aharoni"/>
              </a:rPr>
              <a:t>?</a:t>
            </a:r>
            <a:endParaRPr b="0" lang="en-US" sz="5400" spc="-1" strike="noStrike">
              <a:latin typeface="Arial"/>
            </a:endParaRPr>
          </a:p>
        </p:txBody>
      </p:sp>
      <p:sp>
        <p:nvSpPr>
          <p:cNvPr id="95" name="CustomShape 8"/>
          <p:cNvSpPr/>
          <p:nvPr/>
        </p:nvSpPr>
        <p:spPr>
          <a:xfrm>
            <a:off x="5336280" y="3998880"/>
            <a:ext cx="783720" cy="1317600"/>
          </a:xfrm>
          <a:custGeom>
            <a:avLst/>
            <a:gdLst/>
            <a:ahLst/>
            <a:rect l="l" t="t" r="r" b="b"/>
            <a:pathLst>
              <a:path w="784024" h="1318064">
                <a:moveTo>
                  <a:pt x="0" y="0"/>
                </a:moveTo>
                <a:lnTo>
                  <a:pt x="491319" y="968991"/>
                </a:lnTo>
                <a:cubicBezTo>
                  <a:pt x="593677" y="1173707"/>
                  <a:pt x="568657" y="1171433"/>
                  <a:pt x="614149" y="1228299"/>
                </a:cubicBezTo>
                <a:cubicBezTo>
                  <a:pt x="659641" y="1285165"/>
                  <a:pt x="736979" y="1296537"/>
                  <a:pt x="764274" y="1310185"/>
                </a:cubicBezTo>
                <a:cubicBezTo>
                  <a:pt x="791569" y="1323833"/>
                  <a:pt x="784745" y="1317009"/>
                  <a:pt x="777922" y="1310185"/>
                </a:cubicBezTo>
              </a:path>
            </a:pathLst>
          </a:custGeom>
          <a:noFill/>
          <a:ln w="76320">
            <a:solidFill>
              <a:srgbClr val="ff0000"/>
            </a:solidFill>
            <a:prstDash val="sysDash"/>
            <a:round/>
          </a:ln>
        </p:spPr>
        <p:style>
          <a:lnRef idx="2">
            <a:schemeClr val="accent1">
              <a:shade val="50000"/>
            </a:schemeClr>
          </a:lnRef>
          <a:fillRef idx="1">
            <a:schemeClr val="accent1"/>
          </a:fillRef>
          <a:effectRef idx="0">
            <a:schemeClr val="accent1"/>
          </a:effectRef>
          <a:fontRef idx="minor"/>
        </p:style>
      </p:sp>
      <p:sp>
        <p:nvSpPr>
          <p:cNvPr id="96" name="Line 9"/>
          <p:cNvSpPr/>
          <p:nvPr/>
        </p:nvSpPr>
        <p:spPr>
          <a:xfrm>
            <a:off x="5753520" y="4780800"/>
            <a:ext cx="441360" cy="60840"/>
          </a:xfrm>
          <a:prstGeom prst="line">
            <a:avLst/>
          </a:prstGeom>
          <a:ln w="76320">
            <a:solidFill>
              <a:srgbClr val="ff0000"/>
            </a:solidFill>
            <a:prstDash val="sysDash"/>
            <a:roun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2" presetSubtype="4">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repl">
                                        <p:cTn id="7" dur="500" fill="hold"/>
                                        <p:tgtEl>
                                          <p:spTgt spid="92"/>
                                        </p:tgtEl>
                                        <p:attrNameLst>
                                          <p:attrName>ppt_x</p:attrName>
                                        </p:attrNameLst>
                                      </p:cBhvr>
                                      <p:tavLst>
                                        <p:tav tm="0">
                                          <p:val>
                                            <p:strVal val="#ppt_x"/>
                                          </p:val>
                                        </p:tav>
                                        <p:tav tm="100000">
                                          <p:val>
                                            <p:strVal val="#ppt_x"/>
                                          </p:val>
                                        </p:tav>
                                      </p:tavLst>
                                    </p:anim>
                                    <p:anim calcmode="lin" valueType="num">
                                      <p:cBhvr additive="repl">
                                        <p:cTn id="8"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fill="hold" presetClass="entr" presetID="1">
                                  <p:stCondLst>
                                    <p:cond delay="0"/>
                                  </p:stCondLst>
                                  <p:childTnLst>
                                    <p:set>
                                      <p:cBhvr>
                                        <p:cTn id="12" dur="1" fill="hold">
                                          <p:stCondLst>
                                            <p:cond delay="0"/>
                                          </p:stCondLst>
                                        </p:cTn>
                                        <p:tgtEl>
                                          <p:spTgt spid="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fill="hold" presetClass="entr" presetID="22" presetSubtype="4">
                                  <p:stCondLst>
                                    <p:cond delay="0"/>
                                  </p:stCondLst>
                                  <p:childTnLst>
                                    <p:set>
                                      <p:cBhvr>
                                        <p:cTn id="16" dur="1" fill="hold">
                                          <p:stCondLst>
                                            <p:cond delay="0"/>
                                          </p:stCondLst>
                                        </p:cTn>
                                        <p:tgtEl>
                                          <p:spTgt spid="94"/>
                                        </p:tgtEl>
                                        <p:attrNameLst>
                                          <p:attrName>style.visibility</p:attrName>
                                        </p:attrNameLst>
                                      </p:cBhvr>
                                      <p:to>
                                        <p:strVal val="visible"/>
                                      </p:to>
                                    </p:set>
                                    <p:animEffect filter="wipe(down)" transition="in">
                                      <p:cBhvr additive="repl">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nodeType="clickEffect" fill="hold" presetClass="entr" presetID="22" presetSubtype="4">
                                  <p:stCondLst>
                                    <p:cond delay="0"/>
                                  </p:stCondLst>
                                  <p:childTnLst>
                                    <p:set>
                                      <p:cBhvr>
                                        <p:cTn id="21" dur="1" fill="hold">
                                          <p:stCondLst>
                                            <p:cond delay="0"/>
                                          </p:stCondLst>
                                        </p:cTn>
                                        <p:tgtEl>
                                          <p:spTgt spid="95"/>
                                        </p:tgtEl>
                                        <p:attrNameLst>
                                          <p:attrName>style.visibility</p:attrName>
                                        </p:attrNameLst>
                                      </p:cBhvr>
                                      <p:to>
                                        <p:strVal val="visible"/>
                                      </p:to>
                                    </p:set>
                                    <p:animEffect filter="wipe(down)" transition="in">
                                      <p:cBhvr additive="repl">
                                        <p:cTn id="22" dur="5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TextShape 1"/>
          <p:cNvSpPr txBox="1"/>
          <p:nvPr/>
        </p:nvSpPr>
        <p:spPr>
          <a:xfrm>
            <a:off x="8417520" y="6353640"/>
            <a:ext cx="635760" cy="402120"/>
          </a:xfrm>
          <a:prstGeom prst="rect">
            <a:avLst/>
          </a:prstGeom>
          <a:noFill/>
          <a:ln>
            <a:noFill/>
          </a:ln>
        </p:spPr>
        <p:txBody>
          <a:bodyPr anchor="b">
            <a:noAutofit/>
          </a:bodyPr>
          <a:p>
            <a:pPr algn="r">
              <a:lnSpc>
                <a:spcPct val="100000"/>
              </a:lnSpc>
            </a:pPr>
            <a:fld id="{6DE73A94-B58E-4A82-9034-74B4772E6CDB}" type="slidenum">
              <a:rPr b="0" lang="en-US" sz="3300" spc="-1" strike="noStrike">
                <a:solidFill>
                  <a:srgbClr val="002060"/>
                </a:solidFill>
                <a:latin typeface="Constantia"/>
              </a:rPr>
              <a:t>3</a:t>
            </a:fld>
            <a:endParaRPr b="0" lang="en-US" sz="3300" spc="-1" strike="noStrike">
              <a:latin typeface="Times New Roman"/>
            </a:endParaRPr>
          </a:p>
        </p:txBody>
      </p:sp>
      <p:sp>
        <p:nvSpPr>
          <p:cNvPr id="98" name="Line 2"/>
          <p:cNvSpPr/>
          <p:nvPr/>
        </p:nvSpPr>
        <p:spPr>
          <a:xfrm>
            <a:off x="298080" y="1065960"/>
            <a:ext cx="8577360" cy="0"/>
          </a:xfrm>
          <a:prstGeom prst="line">
            <a:avLst/>
          </a:prstGeom>
          <a:ln w="28440">
            <a:solidFill>
              <a:srgbClr val="0070c0"/>
            </a:solidFill>
            <a:round/>
          </a:ln>
        </p:spPr>
        <p:style>
          <a:lnRef idx="1">
            <a:schemeClr val="accent1"/>
          </a:lnRef>
          <a:fillRef idx="0">
            <a:schemeClr val="accent1"/>
          </a:fillRef>
          <a:effectRef idx="0">
            <a:schemeClr val="accent1"/>
          </a:effectRef>
          <a:fontRef idx="minor"/>
        </p:style>
      </p:sp>
      <p:sp>
        <p:nvSpPr>
          <p:cNvPr id="99" name="CustomShape 3"/>
          <p:cNvSpPr/>
          <p:nvPr/>
        </p:nvSpPr>
        <p:spPr>
          <a:xfrm>
            <a:off x="698400" y="7819560"/>
            <a:ext cx="9143640" cy="360"/>
          </a:xfrm>
          <a:prstGeom prst="rect">
            <a:avLst/>
          </a:prstGeom>
          <a:noFill/>
          <a:ln>
            <a:noFill/>
          </a:ln>
        </p:spPr>
        <p:style>
          <a:lnRef idx="0"/>
          <a:fillRef idx="0"/>
          <a:effectRef idx="0"/>
          <a:fontRef idx="minor"/>
        </p:style>
      </p:sp>
      <p:sp>
        <p:nvSpPr>
          <p:cNvPr id="100" name="CustomShape 4"/>
          <p:cNvSpPr/>
          <p:nvPr/>
        </p:nvSpPr>
        <p:spPr>
          <a:xfrm>
            <a:off x="586800" y="430560"/>
            <a:ext cx="7886520" cy="471240"/>
          </a:xfrm>
          <a:prstGeom prst="rect">
            <a:avLst/>
          </a:prstGeom>
          <a:noFill/>
          <a:ln>
            <a:noFill/>
          </a:ln>
        </p:spPr>
        <p:style>
          <a:lnRef idx="0"/>
          <a:fillRef idx="0"/>
          <a:effectRef idx="0"/>
          <a:fontRef idx="minor"/>
        </p:style>
        <p:txBody>
          <a:bodyPr anchor="ctr">
            <a:normAutofit/>
          </a:bodyPr>
          <a:p>
            <a:pPr algn="ctr">
              <a:lnSpc>
                <a:spcPct val="90000"/>
              </a:lnSpc>
            </a:pPr>
            <a:r>
              <a:rPr b="1" lang="en-US" sz="2100" spc="-120" strike="noStrike">
                <a:solidFill>
                  <a:srgbClr val="002060"/>
                </a:solidFill>
                <a:latin typeface="Constantia"/>
              </a:rPr>
              <a:t>Modificari  de paradigma intre Helsinki si Tallin</a:t>
            </a:r>
            <a:endParaRPr b="0" lang="en-US" sz="2100" spc="-1" strike="noStrike">
              <a:latin typeface="Arial"/>
            </a:endParaRPr>
          </a:p>
        </p:txBody>
      </p:sp>
      <p:pic>
        <p:nvPicPr>
          <p:cNvPr id="101" name="Picture 6" descr="Diagram&#10;&#10;Description generated with very high confidence"/>
          <p:cNvPicPr/>
          <p:nvPr/>
        </p:nvPicPr>
        <p:blipFill>
          <a:blip r:embed="rId1"/>
          <a:stretch/>
        </p:blipFill>
        <p:spPr>
          <a:xfrm>
            <a:off x="456480" y="1786320"/>
            <a:ext cx="4073400" cy="4005360"/>
          </a:xfrm>
          <a:prstGeom prst="rect">
            <a:avLst/>
          </a:prstGeom>
          <a:ln>
            <a:noFill/>
          </a:ln>
        </p:spPr>
      </p:pic>
      <p:sp>
        <p:nvSpPr>
          <p:cNvPr id="102" name="CustomShape 5"/>
          <p:cNvSpPr/>
          <p:nvPr/>
        </p:nvSpPr>
        <p:spPr>
          <a:xfrm>
            <a:off x="4893120" y="2226240"/>
            <a:ext cx="4073400" cy="639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Times New Roman"/>
                <a:ea typeface="Calibri"/>
              </a:rPr>
              <a:t>Ce pierde Romania prin anularea finantarii coridorului 9?</a:t>
            </a:r>
            <a:endParaRPr b="0" lang="en-US" sz="1800" spc="-1" strike="noStrike">
              <a:latin typeface="Arial"/>
            </a:endParaRPr>
          </a:p>
        </p:txBody>
      </p:sp>
      <p:sp>
        <p:nvSpPr>
          <p:cNvPr id="103" name="CustomShape 6"/>
          <p:cNvSpPr/>
          <p:nvPr/>
        </p:nvSpPr>
        <p:spPr>
          <a:xfrm>
            <a:off x="4893120" y="3404520"/>
            <a:ext cx="4073400" cy="639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Times New Roman"/>
                <a:ea typeface="Calibri"/>
              </a:rPr>
              <a:t>Cum ne influenteaza constructia coridorului 10? </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txBox="1"/>
          <p:nvPr/>
        </p:nvSpPr>
        <p:spPr>
          <a:xfrm>
            <a:off x="8417520" y="6353640"/>
            <a:ext cx="635760" cy="402120"/>
          </a:xfrm>
          <a:prstGeom prst="rect">
            <a:avLst/>
          </a:prstGeom>
          <a:noFill/>
          <a:ln>
            <a:noFill/>
          </a:ln>
        </p:spPr>
        <p:txBody>
          <a:bodyPr anchor="b">
            <a:noAutofit/>
          </a:bodyPr>
          <a:p>
            <a:pPr algn="r">
              <a:lnSpc>
                <a:spcPct val="100000"/>
              </a:lnSpc>
            </a:pPr>
            <a:fld id="{A6B89B80-0AFD-41E7-983E-9EFA95EA8702}" type="slidenum">
              <a:rPr b="0" lang="en-US" sz="3300" spc="-1" strike="noStrike">
                <a:solidFill>
                  <a:srgbClr val="002060"/>
                </a:solidFill>
                <a:latin typeface="Constantia"/>
              </a:rPr>
              <a:t>4</a:t>
            </a:fld>
            <a:endParaRPr b="0" lang="en-US" sz="3300" spc="-1" strike="noStrike">
              <a:latin typeface="Times New Roman"/>
            </a:endParaRPr>
          </a:p>
        </p:txBody>
      </p:sp>
      <p:sp>
        <p:nvSpPr>
          <p:cNvPr id="105" name="Line 2"/>
          <p:cNvSpPr/>
          <p:nvPr/>
        </p:nvSpPr>
        <p:spPr>
          <a:xfrm>
            <a:off x="298080" y="1065960"/>
            <a:ext cx="8577360" cy="0"/>
          </a:xfrm>
          <a:prstGeom prst="line">
            <a:avLst/>
          </a:prstGeom>
          <a:ln w="28440">
            <a:solidFill>
              <a:srgbClr val="0070c0"/>
            </a:solidFill>
            <a:round/>
          </a:ln>
        </p:spPr>
        <p:style>
          <a:lnRef idx="1">
            <a:schemeClr val="accent1"/>
          </a:lnRef>
          <a:fillRef idx="0">
            <a:schemeClr val="accent1"/>
          </a:fillRef>
          <a:effectRef idx="0">
            <a:schemeClr val="accent1"/>
          </a:effectRef>
          <a:fontRef idx="minor"/>
        </p:style>
      </p:sp>
      <p:sp>
        <p:nvSpPr>
          <p:cNvPr id="106" name="CustomShape 3"/>
          <p:cNvSpPr/>
          <p:nvPr/>
        </p:nvSpPr>
        <p:spPr>
          <a:xfrm>
            <a:off x="698400" y="7819560"/>
            <a:ext cx="9143640" cy="360"/>
          </a:xfrm>
          <a:prstGeom prst="rect">
            <a:avLst/>
          </a:prstGeom>
          <a:noFill/>
          <a:ln>
            <a:noFill/>
          </a:ln>
        </p:spPr>
        <p:style>
          <a:lnRef idx="0"/>
          <a:fillRef idx="0"/>
          <a:effectRef idx="0"/>
          <a:fontRef idx="minor"/>
        </p:style>
      </p:sp>
      <p:pic>
        <p:nvPicPr>
          <p:cNvPr id="107" name="Picture 3" descr="A picture containing text, map&#10;&#10;Description generated with very high confidence"/>
          <p:cNvPicPr/>
          <p:nvPr/>
        </p:nvPicPr>
        <p:blipFill>
          <a:blip r:embed="rId1"/>
          <a:srcRect l="0" t="0" r="0" b="11982"/>
          <a:stretch/>
        </p:blipFill>
        <p:spPr>
          <a:xfrm>
            <a:off x="1222560" y="1106280"/>
            <a:ext cx="6514200" cy="4814640"/>
          </a:xfrm>
          <a:prstGeom prst="rect">
            <a:avLst/>
          </a:prstGeom>
          <a:ln>
            <a:noFill/>
          </a:ln>
        </p:spPr>
      </p:pic>
      <p:sp>
        <p:nvSpPr>
          <p:cNvPr id="108" name="CustomShape 4"/>
          <p:cNvSpPr/>
          <p:nvPr/>
        </p:nvSpPr>
        <p:spPr>
          <a:xfrm>
            <a:off x="923400" y="6010200"/>
            <a:ext cx="7326720" cy="639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Times New Roman"/>
                <a:ea typeface="Calibri"/>
              </a:rPr>
              <a:t>Sursa: </a:t>
            </a:r>
            <a:r>
              <a:rPr b="0" i="1" lang="ro-RO" sz="1800" spc="-1" strike="noStrike">
                <a:solidFill>
                  <a:srgbClr val="000000"/>
                </a:solidFill>
                <a:latin typeface="Times New Roman"/>
                <a:ea typeface="Calibri"/>
              </a:rPr>
              <a:t>Consiliul</a:t>
            </a:r>
            <a:r>
              <a:rPr b="0" i="1" lang="en-US" sz="1800" spc="-1" strike="noStrike">
                <a:solidFill>
                  <a:srgbClr val="000000"/>
                </a:solidFill>
                <a:latin typeface="Times New Roman"/>
                <a:ea typeface="Calibri"/>
              </a:rPr>
              <a:t>ui</a:t>
            </a:r>
            <a:r>
              <a:rPr b="0" i="1" lang="ro-RO" sz="1800" spc="-1" strike="noStrike">
                <a:solidFill>
                  <a:srgbClr val="000000"/>
                </a:solidFill>
                <a:latin typeface="Times New Roman"/>
                <a:ea typeface="Calibri"/>
              </a:rPr>
              <a:t> national de supraveghere din domeniul feroviar</a:t>
            </a:r>
            <a:r>
              <a:rPr b="0" lang="ro-RO" sz="1800" spc="-1" strike="noStrike">
                <a:solidFill>
                  <a:srgbClr val="000000"/>
                </a:solidFill>
                <a:latin typeface="Times New Roman"/>
                <a:ea typeface="Calibri"/>
              </a:rPr>
              <a:t> </a:t>
            </a:r>
            <a:r>
              <a:rPr b="0" lang="en-US" sz="1800" spc="-1" strike="noStrike">
                <a:solidFill>
                  <a:srgbClr val="000000"/>
                </a:solidFill>
                <a:latin typeface="Times New Roman"/>
                <a:ea typeface="Calibri"/>
              </a:rPr>
              <a:t>- </a:t>
            </a:r>
            <a:r>
              <a:rPr b="0" lang="ro-RO" sz="1800" spc="-1" strike="noStrike">
                <a:solidFill>
                  <a:srgbClr val="000000"/>
                </a:solidFill>
                <a:latin typeface="Times New Roman"/>
                <a:ea typeface="Calibri"/>
              </a:rPr>
              <a:t>Transportul feroviar de marfă în România Studiu de piaţă</a:t>
            </a:r>
            <a:r>
              <a:rPr b="0" lang="en-US" sz="1800" spc="-1" strike="noStrike">
                <a:solidFill>
                  <a:srgbClr val="000000"/>
                </a:solidFill>
                <a:latin typeface="Times New Roman"/>
                <a:ea typeface="Calibri"/>
              </a:rPr>
              <a:t>, 2013</a:t>
            </a:r>
            <a:endParaRPr b="0" lang="en-US" sz="1800" spc="-1" strike="noStrike">
              <a:latin typeface="Arial"/>
            </a:endParaRPr>
          </a:p>
        </p:txBody>
      </p:sp>
      <p:sp>
        <p:nvSpPr>
          <p:cNvPr id="109" name="CustomShape 5"/>
          <p:cNvSpPr/>
          <p:nvPr/>
        </p:nvSpPr>
        <p:spPr>
          <a:xfrm>
            <a:off x="586800" y="430560"/>
            <a:ext cx="7886520" cy="471240"/>
          </a:xfrm>
          <a:prstGeom prst="rect">
            <a:avLst/>
          </a:prstGeom>
          <a:noFill/>
          <a:ln>
            <a:noFill/>
          </a:ln>
        </p:spPr>
        <p:style>
          <a:lnRef idx="0"/>
          <a:fillRef idx="0"/>
          <a:effectRef idx="0"/>
          <a:fontRef idx="minor"/>
        </p:style>
        <p:txBody>
          <a:bodyPr anchor="ctr">
            <a:normAutofit/>
          </a:bodyPr>
          <a:p>
            <a:pPr algn="ctr">
              <a:lnSpc>
                <a:spcPct val="90000"/>
              </a:lnSpc>
            </a:pPr>
            <a:r>
              <a:rPr b="1" lang="en-US" sz="2100" spc="-120" strike="noStrike">
                <a:solidFill>
                  <a:srgbClr val="002060"/>
                </a:solidFill>
                <a:latin typeface="Constantia"/>
              </a:rPr>
              <a:t>Coridoare concurente</a:t>
            </a:r>
            <a:endParaRPr b="0" lang="en-US" sz="21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TextShape 1"/>
          <p:cNvSpPr txBox="1"/>
          <p:nvPr/>
        </p:nvSpPr>
        <p:spPr>
          <a:xfrm>
            <a:off x="8417520" y="6353640"/>
            <a:ext cx="635760" cy="402120"/>
          </a:xfrm>
          <a:prstGeom prst="rect">
            <a:avLst/>
          </a:prstGeom>
          <a:noFill/>
          <a:ln>
            <a:noFill/>
          </a:ln>
        </p:spPr>
        <p:txBody>
          <a:bodyPr anchor="b">
            <a:noAutofit/>
          </a:bodyPr>
          <a:p>
            <a:pPr algn="r">
              <a:lnSpc>
                <a:spcPct val="100000"/>
              </a:lnSpc>
            </a:pPr>
            <a:fld id="{C3B7FD13-98F6-484A-ADEF-4052A25F3C77}" type="slidenum">
              <a:rPr b="0" lang="en-US" sz="3300" spc="-1" strike="noStrike">
                <a:solidFill>
                  <a:srgbClr val="002060"/>
                </a:solidFill>
                <a:latin typeface="Constantia"/>
              </a:rPr>
              <a:t>5</a:t>
            </a:fld>
            <a:endParaRPr b="0" lang="en-US" sz="3300" spc="-1" strike="noStrike">
              <a:latin typeface="Times New Roman"/>
            </a:endParaRPr>
          </a:p>
        </p:txBody>
      </p:sp>
      <p:sp>
        <p:nvSpPr>
          <p:cNvPr id="111" name="Line 2"/>
          <p:cNvSpPr/>
          <p:nvPr/>
        </p:nvSpPr>
        <p:spPr>
          <a:xfrm>
            <a:off x="298080" y="1065960"/>
            <a:ext cx="8577360" cy="0"/>
          </a:xfrm>
          <a:prstGeom prst="line">
            <a:avLst/>
          </a:prstGeom>
          <a:ln w="28440">
            <a:solidFill>
              <a:srgbClr val="0070c0"/>
            </a:solidFill>
            <a:round/>
          </a:ln>
        </p:spPr>
        <p:style>
          <a:lnRef idx="1">
            <a:schemeClr val="accent1"/>
          </a:lnRef>
          <a:fillRef idx="0">
            <a:schemeClr val="accent1"/>
          </a:fillRef>
          <a:effectRef idx="0">
            <a:schemeClr val="accent1"/>
          </a:effectRef>
          <a:fontRef idx="minor"/>
        </p:style>
      </p:sp>
      <p:sp>
        <p:nvSpPr>
          <p:cNvPr id="112" name="CustomShape 3"/>
          <p:cNvSpPr/>
          <p:nvPr/>
        </p:nvSpPr>
        <p:spPr>
          <a:xfrm>
            <a:off x="698400" y="7819560"/>
            <a:ext cx="9143640" cy="360"/>
          </a:xfrm>
          <a:prstGeom prst="rect">
            <a:avLst/>
          </a:prstGeom>
          <a:noFill/>
          <a:ln>
            <a:noFill/>
          </a:ln>
        </p:spPr>
        <p:style>
          <a:lnRef idx="0"/>
          <a:fillRef idx="0"/>
          <a:effectRef idx="0"/>
          <a:fontRef idx="minor"/>
        </p:style>
      </p:sp>
      <p:pic>
        <p:nvPicPr>
          <p:cNvPr id="113" name="Picture 6" descr="A picture containing text, map&#10;&#10;Description generated with very high confidence"/>
          <p:cNvPicPr/>
          <p:nvPr/>
        </p:nvPicPr>
        <p:blipFill>
          <a:blip r:embed="rId1"/>
          <a:srcRect l="0" t="0" r="0" b="12134"/>
          <a:stretch/>
        </p:blipFill>
        <p:spPr>
          <a:xfrm>
            <a:off x="969480" y="1129320"/>
            <a:ext cx="7204680" cy="5350320"/>
          </a:xfrm>
          <a:prstGeom prst="rect">
            <a:avLst/>
          </a:prstGeom>
          <a:ln>
            <a:noFill/>
          </a:ln>
        </p:spPr>
      </p:pic>
      <p:sp>
        <p:nvSpPr>
          <p:cNvPr id="114" name="CustomShape 4"/>
          <p:cNvSpPr/>
          <p:nvPr/>
        </p:nvSpPr>
        <p:spPr>
          <a:xfrm>
            <a:off x="586800" y="430560"/>
            <a:ext cx="7886520" cy="471240"/>
          </a:xfrm>
          <a:prstGeom prst="rect">
            <a:avLst/>
          </a:prstGeom>
          <a:noFill/>
          <a:ln>
            <a:noFill/>
          </a:ln>
        </p:spPr>
        <p:style>
          <a:lnRef idx="0"/>
          <a:fillRef idx="0"/>
          <a:effectRef idx="0"/>
          <a:fontRef idx="minor"/>
        </p:style>
        <p:txBody>
          <a:bodyPr anchor="ctr">
            <a:normAutofit/>
          </a:bodyPr>
          <a:p>
            <a:pPr algn="ctr">
              <a:lnSpc>
                <a:spcPct val="90000"/>
              </a:lnSpc>
            </a:pPr>
            <a:r>
              <a:rPr b="1" lang="en-US" sz="2100" spc="-120" strike="noStrike">
                <a:solidFill>
                  <a:srgbClr val="002060"/>
                </a:solidFill>
                <a:latin typeface="Constantia"/>
              </a:rPr>
              <a:t>Coridoare concurente</a:t>
            </a:r>
            <a:endParaRPr b="0" lang="en-US" sz="21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TextShape 1"/>
          <p:cNvSpPr txBox="1"/>
          <p:nvPr/>
        </p:nvSpPr>
        <p:spPr>
          <a:xfrm>
            <a:off x="8417520" y="6353640"/>
            <a:ext cx="635760" cy="402120"/>
          </a:xfrm>
          <a:prstGeom prst="rect">
            <a:avLst/>
          </a:prstGeom>
          <a:noFill/>
          <a:ln>
            <a:noFill/>
          </a:ln>
        </p:spPr>
        <p:txBody>
          <a:bodyPr anchor="b">
            <a:noAutofit/>
          </a:bodyPr>
          <a:p>
            <a:pPr algn="r">
              <a:lnSpc>
                <a:spcPct val="100000"/>
              </a:lnSpc>
            </a:pPr>
            <a:fld id="{C7F175E4-193B-489F-B51C-7F0C8F2E7842}" type="slidenum">
              <a:rPr b="0" lang="en-US" sz="3300" spc="-1" strike="noStrike">
                <a:solidFill>
                  <a:srgbClr val="002060"/>
                </a:solidFill>
                <a:latin typeface="Constantia"/>
              </a:rPr>
              <a:t>6</a:t>
            </a:fld>
            <a:endParaRPr b="0" lang="en-US" sz="3300" spc="-1" strike="noStrike">
              <a:latin typeface="Times New Roman"/>
            </a:endParaRPr>
          </a:p>
        </p:txBody>
      </p:sp>
      <p:sp>
        <p:nvSpPr>
          <p:cNvPr id="116" name="Line 2"/>
          <p:cNvSpPr/>
          <p:nvPr/>
        </p:nvSpPr>
        <p:spPr>
          <a:xfrm>
            <a:off x="298080" y="1065960"/>
            <a:ext cx="8577360" cy="0"/>
          </a:xfrm>
          <a:prstGeom prst="line">
            <a:avLst/>
          </a:prstGeom>
          <a:ln w="28440">
            <a:solidFill>
              <a:srgbClr val="0070c0"/>
            </a:solidFill>
            <a:round/>
          </a:ln>
        </p:spPr>
        <p:style>
          <a:lnRef idx="1">
            <a:schemeClr val="accent1"/>
          </a:lnRef>
          <a:fillRef idx="0">
            <a:schemeClr val="accent1"/>
          </a:fillRef>
          <a:effectRef idx="0">
            <a:schemeClr val="accent1"/>
          </a:effectRef>
          <a:fontRef idx="minor"/>
        </p:style>
      </p:sp>
      <p:sp>
        <p:nvSpPr>
          <p:cNvPr id="117" name="CustomShape 3"/>
          <p:cNvSpPr/>
          <p:nvPr/>
        </p:nvSpPr>
        <p:spPr>
          <a:xfrm>
            <a:off x="698400" y="7819560"/>
            <a:ext cx="9143640" cy="360"/>
          </a:xfrm>
          <a:prstGeom prst="rect">
            <a:avLst/>
          </a:prstGeom>
          <a:noFill/>
          <a:ln>
            <a:noFill/>
          </a:ln>
        </p:spPr>
        <p:style>
          <a:lnRef idx="0"/>
          <a:fillRef idx="0"/>
          <a:effectRef idx="0"/>
          <a:fontRef idx="minor"/>
        </p:style>
      </p:sp>
      <p:pic>
        <p:nvPicPr>
          <p:cNvPr id="118" name="Picture 3" descr="A picture containing text, map&#10;&#10;Description generated with very high confidence"/>
          <p:cNvPicPr/>
          <p:nvPr/>
        </p:nvPicPr>
        <p:blipFill>
          <a:blip r:embed="rId1"/>
          <a:stretch/>
        </p:blipFill>
        <p:spPr>
          <a:xfrm>
            <a:off x="876960" y="1229760"/>
            <a:ext cx="7306560" cy="5518080"/>
          </a:xfrm>
          <a:prstGeom prst="rect">
            <a:avLst/>
          </a:prstGeom>
          <a:ln>
            <a:noFill/>
          </a:ln>
        </p:spPr>
      </p:pic>
      <p:sp>
        <p:nvSpPr>
          <p:cNvPr id="119" name="CustomShape 4"/>
          <p:cNvSpPr/>
          <p:nvPr/>
        </p:nvSpPr>
        <p:spPr>
          <a:xfrm>
            <a:off x="586800" y="430560"/>
            <a:ext cx="7886520" cy="471240"/>
          </a:xfrm>
          <a:prstGeom prst="rect">
            <a:avLst/>
          </a:prstGeom>
          <a:noFill/>
          <a:ln>
            <a:noFill/>
          </a:ln>
        </p:spPr>
        <p:style>
          <a:lnRef idx="0"/>
          <a:fillRef idx="0"/>
          <a:effectRef idx="0"/>
          <a:fontRef idx="minor"/>
        </p:style>
        <p:txBody>
          <a:bodyPr anchor="ctr">
            <a:normAutofit/>
          </a:bodyPr>
          <a:p>
            <a:pPr algn="ctr">
              <a:lnSpc>
                <a:spcPct val="90000"/>
              </a:lnSpc>
            </a:pPr>
            <a:r>
              <a:rPr b="1" lang="en-US" sz="2100" spc="-120" strike="noStrike">
                <a:solidFill>
                  <a:srgbClr val="002060"/>
                </a:solidFill>
                <a:latin typeface="Constantia"/>
              </a:rPr>
              <a:t>Coridoare concurente</a:t>
            </a:r>
            <a:endParaRPr b="0" lang="en-US" sz="21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TextShape 1"/>
          <p:cNvSpPr txBox="1"/>
          <p:nvPr/>
        </p:nvSpPr>
        <p:spPr>
          <a:xfrm>
            <a:off x="8417520" y="6353640"/>
            <a:ext cx="635760" cy="402120"/>
          </a:xfrm>
          <a:prstGeom prst="rect">
            <a:avLst/>
          </a:prstGeom>
          <a:noFill/>
          <a:ln>
            <a:noFill/>
          </a:ln>
        </p:spPr>
        <p:txBody>
          <a:bodyPr anchor="b">
            <a:noAutofit/>
          </a:bodyPr>
          <a:p>
            <a:pPr algn="r">
              <a:lnSpc>
                <a:spcPct val="100000"/>
              </a:lnSpc>
            </a:pPr>
            <a:fld id="{1C198D7A-BC8F-410E-80CD-38002A90E632}" type="slidenum">
              <a:rPr b="0" lang="en-US" sz="3300" spc="-1" strike="noStrike">
                <a:solidFill>
                  <a:srgbClr val="002060"/>
                </a:solidFill>
                <a:latin typeface="Constantia"/>
              </a:rPr>
              <a:t>7</a:t>
            </a:fld>
            <a:endParaRPr b="0" lang="en-US" sz="3300" spc="-1" strike="noStrike">
              <a:latin typeface="Times New Roman"/>
            </a:endParaRPr>
          </a:p>
        </p:txBody>
      </p:sp>
      <p:sp>
        <p:nvSpPr>
          <p:cNvPr id="121" name="Line 2"/>
          <p:cNvSpPr/>
          <p:nvPr/>
        </p:nvSpPr>
        <p:spPr>
          <a:xfrm>
            <a:off x="298080" y="1065960"/>
            <a:ext cx="8577360" cy="0"/>
          </a:xfrm>
          <a:prstGeom prst="line">
            <a:avLst/>
          </a:prstGeom>
          <a:ln w="28440">
            <a:solidFill>
              <a:srgbClr val="0070c0"/>
            </a:solidFill>
            <a:round/>
          </a:ln>
        </p:spPr>
        <p:style>
          <a:lnRef idx="1">
            <a:schemeClr val="accent1"/>
          </a:lnRef>
          <a:fillRef idx="0">
            <a:schemeClr val="accent1"/>
          </a:fillRef>
          <a:effectRef idx="0">
            <a:schemeClr val="accent1"/>
          </a:effectRef>
          <a:fontRef idx="minor"/>
        </p:style>
      </p:sp>
      <p:sp>
        <p:nvSpPr>
          <p:cNvPr id="122" name="CustomShape 3"/>
          <p:cNvSpPr/>
          <p:nvPr/>
        </p:nvSpPr>
        <p:spPr>
          <a:xfrm>
            <a:off x="698400" y="7819560"/>
            <a:ext cx="9143640" cy="360"/>
          </a:xfrm>
          <a:prstGeom prst="rect">
            <a:avLst/>
          </a:prstGeom>
          <a:noFill/>
          <a:ln>
            <a:noFill/>
          </a:ln>
        </p:spPr>
        <p:style>
          <a:lnRef idx="0"/>
          <a:fillRef idx="0"/>
          <a:effectRef idx="0"/>
          <a:fontRef idx="minor"/>
        </p:style>
      </p:sp>
      <p:sp>
        <p:nvSpPr>
          <p:cNvPr id="123" name="CustomShape 4"/>
          <p:cNvSpPr/>
          <p:nvPr/>
        </p:nvSpPr>
        <p:spPr>
          <a:xfrm>
            <a:off x="1143360" y="1302120"/>
            <a:ext cx="6594480" cy="5169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n-US" sz="2800" spc="-1" strike="noStrike">
                <a:solidFill>
                  <a:srgbClr val="000000"/>
                </a:solidFill>
                <a:latin typeface="Constantia"/>
              </a:rPr>
              <a:t>Atuurile rutelor prin Romania:</a:t>
            </a:r>
            <a:endParaRPr b="0" lang="en-US" sz="2800" spc="-1" strike="noStrike">
              <a:latin typeface="Arial"/>
            </a:endParaRPr>
          </a:p>
        </p:txBody>
      </p:sp>
      <p:sp>
        <p:nvSpPr>
          <p:cNvPr id="124" name="CustomShape 5"/>
          <p:cNvSpPr/>
          <p:nvPr/>
        </p:nvSpPr>
        <p:spPr>
          <a:xfrm>
            <a:off x="586800" y="430560"/>
            <a:ext cx="7886520" cy="471240"/>
          </a:xfrm>
          <a:prstGeom prst="rect">
            <a:avLst/>
          </a:prstGeom>
          <a:noFill/>
          <a:ln>
            <a:noFill/>
          </a:ln>
        </p:spPr>
        <p:style>
          <a:lnRef idx="0"/>
          <a:fillRef idx="0"/>
          <a:effectRef idx="0"/>
          <a:fontRef idx="minor"/>
        </p:style>
        <p:txBody>
          <a:bodyPr anchor="ctr">
            <a:normAutofit/>
          </a:bodyPr>
          <a:p>
            <a:pPr algn="ctr">
              <a:lnSpc>
                <a:spcPct val="90000"/>
              </a:lnSpc>
            </a:pPr>
            <a:r>
              <a:rPr b="1" lang="en-US" sz="2100" spc="-120" strike="noStrike">
                <a:solidFill>
                  <a:srgbClr val="002060"/>
                </a:solidFill>
                <a:latin typeface="Constantia"/>
              </a:rPr>
              <a:t>Coridoare concurente</a:t>
            </a:r>
            <a:endParaRPr b="0" lang="en-US" sz="2100" spc="-1" strike="noStrike">
              <a:latin typeface="Arial"/>
            </a:endParaRPr>
          </a:p>
        </p:txBody>
      </p:sp>
      <p:sp>
        <p:nvSpPr>
          <p:cNvPr id="125" name="CustomShape 6"/>
          <p:cNvSpPr/>
          <p:nvPr/>
        </p:nvSpPr>
        <p:spPr>
          <a:xfrm>
            <a:off x="2127960" y="1880640"/>
            <a:ext cx="5609520" cy="516960"/>
          </a:xfrm>
          <a:prstGeom prst="rect">
            <a:avLst/>
          </a:prstGeom>
          <a:noFill/>
          <a:ln>
            <a:noFill/>
          </a:ln>
        </p:spPr>
        <p:style>
          <a:lnRef idx="0"/>
          <a:fillRef idx="0"/>
          <a:effectRef idx="0"/>
          <a:fontRef idx="minor"/>
        </p:style>
        <p:txBody>
          <a:bodyPr lIns="90000" rIns="90000" tIns="45000" bIns="45000">
            <a:spAutoFit/>
          </a:bodyPr>
          <a:p>
            <a:pPr marL="285840" indent="-285480" algn="just">
              <a:lnSpc>
                <a:spcPct val="100000"/>
              </a:lnSpc>
              <a:buClr>
                <a:srgbClr val="000000"/>
              </a:buClr>
              <a:buFont typeface="Wingdings" charset="2"/>
              <a:buChar char=""/>
            </a:pPr>
            <a:r>
              <a:rPr b="0" lang="en-US" sz="2800" spc="-1" strike="noStrike">
                <a:solidFill>
                  <a:srgbClr val="000000"/>
                </a:solidFill>
                <a:latin typeface="Constantia"/>
              </a:rPr>
              <a:t>Tonajele trenurilor mai mari</a:t>
            </a:r>
            <a:endParaRPr b="0" lang="en-US" sz="2800" spc="-1" strike="noStrike">
              <a:latin typeface="Arial"/>
            </a:endParaRPr>
          </a:p>
        </p:txBody>
      </p:sp>
      <p:sp>
        <p:nvSpPr>
          <p:cNvPr id="126" name="CustomShape 7"/>
          <p:cNvSpPr/>
          <p:nvPr/>
        </p:nvSpPr>
        <p:spPr>
          <a:xfrm>
            <a:off x="2156760" y="2459160"/>
            <a:ext cx="5186160" cy="516960"/>
          </a:xfrm>
          <a:prstGeom prst="rect">
            <a:avLst/>
          </a:prstGeom>
          <a:noFill/>
          <a:ln>
            <a:noFill/>
          </a:ln>
        </p:spPr>
        <p:style>
          <a:lnRef idx="0"/>
          <a:fillRef idx="0"/>
          <a:effectRef idx="0"/>
          <a:fontRef idx="minor"/>
        </p:style>
        <p:txBody>
          <a:bodyPr wrap="none" lIns="90000" rIns="90000" tIns="45000" bIns="45000">
            <a:spAutoFit/>
          </a:bodyPr>
          <a:p>
            <a:pPr marL="285840" indent="-285480" algn="just">
              <a:lnSpc>
                <a:spcPct val="100000"/>
              </a:lnSpc>
              <a:buClr>
                <a:srgbClr val="000000"/>
              </a:buClr>
              <a:buFont typeface="Wingdings" charset="2"/>
              <a:buChar char=""/>
            </a:pPr>
            <a:r>
              <a:rPr b="0" lang="en-US" sz="2800" spc="-1" strike="noStrike">
                <a:solidFill>
                  <a:srgbClr val="000000"/>
                </a:solidFill>
                <a:latin typeface="Constantia"/>
              </a:rPr>
              <a:t>Lungimile trenurilor mai mari </a:t>
            </a:r>
            <a:endParaRPr b="0" lang="en-US" sz="2800" spc="-1" strike="noStrike">
              <a:latin typeface="Arial"/>
            </a:endParaRPr>
          </a:p>
        </p:txBody>
      </p:sp>
      <p:sp>
        <p:nvSpPr>
          <p:cNvPr id="127" name="CustomShape 8"/>
          <p:cNvSpPr/>
          <p:nvPr/>
        </p:nvSpPr>
        <p:spPr>
          <a:xfrm>
            <a:off x="1143360" y="3494160"/>
            <a:ext cx="6594480" cy="5169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n-US" sz="2800" spc="-1" strike="noStrike">
                <a:solidFill>
                  <a:srgbClr val="000000"/>
                </a:solidFill>
                <a:latin typeface="Constantia"/>
              </a:rPr>
              <a:t>Intrebare importanta :</a:t>
            </a:r>
            <a:endParaRPr b="0" lang="en-US" sz="2800" spc="-1" strike="noStrike">
              <a:latin typeface="Arial"/>
            </a:endParaRPr>
          </a:p>
        </p:txBody>
      </p:sp>
      <p:sp>
        <p:nvSpPr>
          <p:cNvPr id="128" name="CustomShape 9"/>
          <p:cNvSpPr/>
          <p:nvPr/>
        </p:nvSpPr>
        <p:spPr>
          <a:xfrm>
            <a:off x="506520" y="4406760"/>
            <a:ext cx="8368920" cy="8218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2400" spc="-1" strike="noStrike">
                <a:solidFill>
                  <a:srgbClr val="000000"/>
                </a:solidFill>
                <a:latin typeface="Constantia"/>
              </a:rPr>
              <a:t>Ruta prin Curtici detine capacitate disponibila pentru preluarea unor fluxuri noi de trafic? </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Shape 1"/>
          <p:cNvSpPr txBox="1"/>
          <p:nvPr/>
        </p:nvSpPr>
        <p:spPr>
          <a:xfrm>
            <a:off x="8417520" y="6353640"/>
            <a:ext cx="635760" cy="402120"/>
          </a:xfrm>
          <a:prstGeom prst="rect">
            <a:avLst/>
          </a:prstGeom>
          <a:noFill/>
          <a:ln>
            <a:noFill/>
          </a:ln>
        </p:spPr>
        <p:txBody>
          <a:bodyPr anchor="b">
            <a:noAutofit/>
          </a:bodyPr>
          <a:p>
            <a:pPr algn="r">
              <a:lnSpc>
                <a:spcPct val="100000"/>
              </a:lnSpc>
            </a:pPr>
            <a:fld id="{4E9D5941-391D-4235-98CC-3E1E9CFEE8CD}" type="slidenum">
              <a:rPr b="0" lang="en-US" sz="3300" spc="-1" strike="noStrike">
                <a:solidFill>
                  <a:srgbClr val="002060"/>
                </a:solidFill>
                <a:latin typeface="Constantia"/>
              </a:rPr>
              <a:t>8</a:t>
            </a:fld>
            <a:endParaRPr b="0" lang="en-US" sz="3300" spc="-1" strike="noStrike">
              <a:latin typeface="Times New Roman"/>
            </a:endParaRPr>
          </a:p>
        </p:txBody>
      </p:sp>
      <p:sp>
        <p:nvSpPr>
          <p:cNvPr id="130" name="Line 2"/>
          <p:cNvSpPr/>
          <p:nvPr/>
        </p:nvSpPr>
        <p:spPr>
          <a:xfrm>
            <a:off x="298080" y="1065960"/>
            <a:ext cx="8577360" cy="0"/>
          </a:xfrm>
          <a:prstGeom prst="line">
            <a:avLst/>
          </a:prstGeom>
          <a:ln w="28440">
            <a:solidFill>
              <a:srgbClr val="0070c0"/>
            </a:solidFill>
            <a:round/>
          </a:ln>
        </p:spPr>
        <p:style>
          <a:lnRef idx="1">
            <a:schemeClr val="accent1"/>
          </a:lnRef>
          <a:fillRef idx="0">
            <a:schemeClr val="accent1"/>
          </a:fillRef>
          <a:effectRef idx="0">
            <a:schemeClr val="accent1"/>
          </a:effectRef>
          <a:fontRef idx="minor"/>
        </p:style>
      </p:sp>
      <p:sp>
        <p:nvSpPr>
          <p:cNvPr id="131" name="CustomShape 3"/>
          <p:cNvSpPr/>
          <p:nvPr/>
        </p:nvSpPr>
        <p:spPr>
          <a:xfrm>
            <a:off x="698400" y="7819560"/>
            <a:ext cx="9143640" cy="360"/>
          </a:xfrm>
          <a:prstGeom prst="rect">
            <a:avLst/>
          </a:prstGeom>
          <a:noFill/>
          <a:ln>
            <a:noFill/>
          </a:ln>
        </p:spPr>
        <p:style>
          <a:lnRef idx="0"/>
          <a:fillRef idx="0"/>
          <a:effectRef idx="0"/>
          <a:fontRef idx="minor"/>
        </p:style>
      </p:sp>
      <p:sp>
        <p:nvSpPr>
          <p:cNvPr id="132" name="CustomShape 4"/>
          <p:cNvSpPr/>
          <p:nvPr/>
        </p:nvSpPr>
        <p:spPr>
          <a:xfrm>
            <a:off x="298440" y="2069640"/>
            <a:ext cx="8463600" cy="11876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n-US" sz="1800" spc="-1" strike="noStrike">
                <a:solidFill>
                  <a:srgbClr val="000000"/>
                </a:solidFill>
                <a:latin typeface="Constantia"/>
              </a:rPr>
              <a:t> </a:t>
            </a:r>
            <a:r>
              <a:rPr b="1" lang="en-US" sz="1800" spc="-1" strike="noStrike">
                <a:solidFill>
                  <a:srgbClr val="000000"/>
                </a:solidFill>
                <a:latin typeface="Constantia"/>
              </a:rPr>
              <a:t>Un raspuns </a:t>
            </a:r>
            <a:r>
              <a:rPr b="0" lang="en-US" sz="1800" spc="-1" strike="noStrike">
                <a:solidFill>
                  <a:srgbClr val="000000"/>
                </a:solidFill>
                <a:latin typeface="Constantia"/>
              </a:rPr>
              <a:t>il avem i</a:t>
            </a:r>
            <a:r>
              <a:rPr b="0" lang="ro-RO" sz="1800" spc="-1" strike="noStrike">
                <a:solidFill>
                  <a:srgbClr val="000000"/>
                </a:solidFill>
                <a:latin typeface="Constantia"/>
              </a:rPr>
              <a:t>n </a:t>
            </a:r>
            <a:r>
              <a:rPr b="0" i="1" lang="ro-RO" sz="1800" spc="-1" strike="noStrike">
                <a:solidFill>
                  <a:srgbClr val="000000"/>
                </a:solidFill>
                <a:latin typeface="Constantia"/>
              </a:rPr>
              <a:t>Strategia pentru transport durabil pe perioada 2007-2013 și 2020, 2030</a:t>
            </a:r>
            <a:r>
              <a:rPr b="0" i="1" lang="en-US" sz="1800" spc="-1" strike="noStrike">
                <a:solidFill>
                  <a:srgbClr val="000000"/>
                </a:solidFill>
                <a:latin typeface="Constantia"/>
              </a:rPr>
              <a:t> </a:t>
            </a:r>
            <a:r>
              <a:rPr b="0" lang="en-US" sz="1800" spc="-1" strike="noStrike">
                <a:solidFill>
                  <a:srgbClr val="000000"/>
                </a:solidFill>
                <a:latin typeface="Constantia"/>
              </a:rPr>
              <a:t>- pg. 37</a:t>
            </a:r>
            <a:r>
              <a:rPr b="0" lang="ro-RO" sz="1800" spc="-1" strike="noStrike">
                <a:solidFill>
                  <a:srgbClr val="000000"/>
                </a:solidFill>
                <a:latin typeface="Constantia"/>
              </a:rPr>
              <a:t> (http://www.mt.ro/web14/strategia-in-transporturi/transporturi-strategie/strategii-sectoriale-politici-programe), se specifică faptul că</a:t>
            </a:r>
            <a:r>
              <a:rPr b="0" lang="en-US" sz="1800" spc="-1" strike="noStrike">
                <a:solidFill>
                  <a:srgbClr val="000000"/>
                </a:solidFill>
                <a:latin typeface="Constantia"/>
              </a:rPr>
              <a:t> rezultatele asteptate ale modernizarii sunt:</a:t>
            </a:r>
            <a:endParaRPr b="0" lang="en-US" sz="1800" spc="-1" strike="noStrike">
              <a:latin typeface="Arial"/>
            </a:endParaRPr>
          </a:p>
        </p:txBody>
      </p:sp>
      <p:sp>
        <p:nvSpPr>
          <p:cNvPr id="133" name="CustomShape 5"/>
          <p:cNvSpPr/>
          <p:nvPr/>
        </p:nvSpPr>
        <p:spPr>
          <a:xfrm>
            <a:off x="411480" y="3641400"/>
            <a:ext cx="8463600" cy="364680"/>
          </a:xfrm>
          <a:prstGeom prst="rect">
            <a:avLst/>
          </a:prstGeom>
          <a:noFill/>
          <a:ln>
            <a:noFill/>
          </a:ln>
        </p:spPr>
        <p:style>
          <a:lnRef idx="0"/>
          <a:fillRef idx="0"/>
          <a:effectRef idx="0"/>
          <a:fontRef idx="minor"/>
        </p:style>
        <p:txBody>
          <a:bodyPr lIns="90000" rIns="90000" tIns="45000" bIns="45000">
            <a:spAutoFit/>
          </a:bodyPr>
          <a:p>
            <a:pPr marL="285840" indent="-285480" algn="just">
              <a:lnSpc>
                <a:spcPct val="100000"/>
              </a:lnSpc>
              <a:buClr>
                <a:srgbClr val="000000"/>
              </a:buClr>
              <a:buFont typeface="Wingdings" charset="2"/>
              <a:buChar char=""/>
            </a:pPr>
            <a:r>
              <a:rPr b="0" lang="ro-RO" sz="1800" spc="-1" strike="noStrike">
                <a:solidFill>
                  <a:srgbClr val="000000"/>
                </a:solidFill>
                <a:latin typeface="Constantia"/>
              </a:rPr>
              <a:t>mărirea capacității de transport (</a:t>
            </a:r>
            <a:r>
              <a:rPr b="1" lang="ro-RO" sz="1800" spc="-1" strike="noStrike">
                <a:solidFill>
                  <a:srgbClr val="000000"/>
                </a:solidFill>
                <a:latin typeface="Constantia"/>
              </a:rPr>
              <a:t>30% - 100%</a:t>
            </a:r>
            <a:r>
              <a:rPr b="0" lang="ro-RO" sz="1800" spc="-1" strike="noStrike">
                <a:solidFill>
                  <a:srgbClr val="000000"/>
                </a:solidFill>
                <a:latin typeface="Constantia"/>
              </a:rPr>
              <a:t>), </a:t>
            </a:r>
            <a:r>
              <a:rPr b="0" lang="en-US" sz="1800" spc="-1" strike="noStrike">
                <a:solidFill>
                  <a:srgbClr val="000000"/>
                </a:solidFill>
                <a:latin typeface="Constantia"/>
              </a:rPr>
              <a:t>[…]</a:t>
            </a:r>
            <a:r>
              <a:rPr b="0" lang="ro-RO" sz="1800" spc="-1" strike="noStrike">
                <a:solidFill>
                  <a:srgbClr val="000000"/>
                </a:solidFill>
                <a:latin typeface="Constantia"/>
              </a:rPr>
              <a:t>;</a:t>
            </a:r>
            <a:endParaRPr b="0" lang="en-US" sz="1800" spc="-1" strike="noStrike">
              <a:latin typeface="Arial"/>
            </a:endParaRPr>
          </a:p>
        </p:txBody>
      </p:sp>
      <p:sp>
        <p:nvSpPr>
          <p:cNvPr id="134" name="CustomShape 6"/>
          <p:cNvSpPr/>
          <p:nvPr/>
        </p:nvSpPr>
        <p:spPr>
          <a:xfrm>
            <a:off x="411480" y="4173120"/>
            <a:ext cx="8421840" cy="364680"/>
          </a:xfrm>
          <a:prstGeom prst="rect">
            <a:avLst/>
          </a:prstGeom>
          <a:noFill/>
          <a:ln>
            <a:noFill/>
          </a:ln>
        </p:spPr>
        <p:style>
          <a:lnRef idx="0"/>
          <a:fillRef idx="0"/>
          <a:effectRef idx="0"/>
          <a:fontRef idx="minor"/>
        </p:style>
        <p:txBody>
          <a:bodyPr lIns="90000" rIns="90000" tIns="45000" bIns="45000">
            <a:spAutoFit/>
          </a:bodyPr>
          <a:p>
            <a:pPr marL="285840" indent="-285480" algn="just">
              <a:lnSpc>
                <a:spcPct val="100000"/>
              </a:lnSpc>
              <a:buClr>
                <a:srgbClr val="000000"/>
              </a:buClr>
              <a:buFont typeface="Wingdings" charset="2"/>
              <a:buChar char=""/>
            </a:pPr>
            <a:r>
              <a:rPr b="0" lang="ro-RO" sz="1800" spc="-1" strike="noStrike">
                <a:solidFill>
                  <a:srgbClr val="000000"/>
                </a:solidFill>
                <a:latin typeface="Constantia"/>
              </a:rPr>
              <a:t>creșterea accesibilității pe rute și destinații (</a:t>
            </a:r>
            <a:r>
              <a:rPr b="1" lang="ro-RO" sz="1800" spc="-1" strike="noStrike">
                <a:solidFill>
                  <a:srgbClr val="000000"/>
                </a:solidFill>
                <a:latin typeface="Constantia"/>
              </a:rPr>
              <a:t>20% - 50%</a:t>
            </a:r>
            <a:r>
              <a:rPr b="0" lang="ro-RO" sz="1800" spc="-1" strike="noStrike">
                <a:solidFill>
                  <a:srgbClr val="000000"/>
                </a:solidFill>
                <a:latin typeface="Constantia"/>
              </a:rPr>
              <a:t>), </a:t>
            </a:r>
            <a:endParaRPr b="0" lang="en-US" sz="1800" spc="-1" strike="noStrike">
              <a:latin typeface="Arial"/>
            </a:endParaRPr>
          </a:p>
        </p:txBody>
      </p:sp>
      <p:sp>
        <p:nvSpPr>
          <p:cNvPr id="135" name="CustomShape 7"/>
          <p:cNvSpPr/>
          <p:nvPr/>
        </p:nvSpPr>
        <p:spPr>
          <a:xfrm>
            <a:off x="586800" y="430560"/>
            <a:ext cx="7886520" cy="471240"/>
          </a:xfrm>
          <a:prstGeom prst="rect">
            <a:avLst/>
          </a:prstGeom>
          <a:noFill/>
          <a:ln>
            <a:noFill/>
          </a:ln>
        </p:spPr>
        <p:style>
          <a:lnRef idx="0"/>
          <a:fillRef idx="0"/>
          <a:effectRef idx="0"/>
          <a:fontRef idx="minor"/>
        </p:style>
        <p:txBody>
          <a:bodyPr anchor="ctr">
            <a:normAutofit/>
          </a:bodyPr>
          <a:p>
            <a:pPr algn="ctr">
              <a:lnSpc>
                <a:spcPct val="90000"/>
              </a:lnSpc>
            </a:pPr>
            <a:r>
              <a:rPr b="1" lang="en-US" sz="2100" spc="-120" strike="noStrike">
                <a:solidFill>
                  <a:srgbClr val="002060"/>
                </a:solidFill>
                <a:latin typeface="Constantia"/>
              </a:rPr>
              <a:t>Coridoare concurente</a:t>
            </a:r>
            <a:endParaRPr b="0" lang="en-US" sz="2100" spc="-1" strike="noStrike">
              <a:latin typeface="Arial"/>
            </a:endParaRPr>
          </a:p>
        </p:txBody>
      </p:sp>
      <p:sp>
        <p:nvSpPr>
          <p:cNvPr id="136" name="CustomShape 8"/>
          <p:cNvSpPr/>
          <p:nvPr/>
        </p:nvSpPr>
        <p:spPr>
          <a:xfrm>
            <a:off x="411480" y="4674240"/>
            <a:ext cx="7457040" cy="364680"/>
          </a:xfrm>
          <a:prstGeom prst="rect">
            <a:avLst/>
          </a:prstGeom>
          <a:noFill/>
          <a:ln>
            <a:noFill/>
          </a:ln>
        </p:spPr>
        <p:style>
          <a:lnRef idx="0"/>
          <a:fillRef idx="0"/>
          <a:effectRef idx="0"/>
          <a:fontRef idx="minor"/>
        </p:style>
        <p:txBody>
          <a:bodyPr lIns="90000" rIns="90000" tIns="45000" bIns="45000">
            <a:spAutoFit/>
          </a:bodyPr>
          <a:p>
            <a:pPr marL="285840" indent="-285480">
              <a:lnSpc>
                <a:spcPct val="100000"/>
              </a:lnSpc>
              <a:buClr>
                <a:srgbClr val="000000"/>
              </a:buClr>
              <a:buFont typeface="Wingdings" charset="2"/>
              <a:buChar char=""/>
            </a:pPr>
            <a:r>
              <a:rPr b="0" lang="ro-RO" sz="1800" spc="-1" strike="noStrike">
                <a:solidFill>
                  <a:srgbClr val="000000"/>
                </a:solidFill>
                <a:latin typeface="Constantia"/>
              </a:rPr>
              <a:t>reducerea timpului mediu de călătorie (</a:t>
            </a:r>
            <a:r>
              <a:rPr b="1" lang="ro-RO" sz="1800" spc="-1" strike="noStrike">
                <a:solidFill>
                  <a:srgbClr val="000000"/>
                </a:solidFill>
                <a:latin typeface="Constantia"/>
              </a:rPr>
              <a:t>20% - 40%</a:t>
            </a:r>
            <a:r>
              <a:rPr b="0" lang="ro-RO" sz="1800" spc="-1" strike="noStrike">
                <a:solidFill>
                  <a:srgbClr val="000000"/>
                </a:solidFill>
                <a:latin typeface="Constantia"/>
              </a:rPr>
              <a:t>).</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Metropolitan</Template>
  <TotalTime>80830</TotalTime>
  <Application>LibreOffice/6.4.5.2$Windows_X86_64 LibreOffice_project/a726b36747cf2001e06b58ad5db1aa3a9a1872d6</Application>
  <Words>1020</Words>
  <Paragraphs>219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2018-08-20T00:39:12Z</dcterms:created>
  <dc:creator>Amedeo Neculcea</dc:creator>
  <dc:description/>
  <dc:language>en-US</dc:language>
  <cp:lastModifiedBy>Amedeo Neculcea</cp:lastModifiedBy>
  <dcterms:modified xsi:type="dcterms:W3CDTF">2021-03-22T12:28:31Z</dcterms:modified>
  <cp:revision>414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28</vt:i4>
  </property>
</Properties>
</file>