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330" r:id="rId2"/>
    <p:sldId id="334" r:id="rId3"/>
    <p:sldId id="358" r:id="rId4"/>
    <p:sldId id="329" r:id="rId5"/>
    <p:sldId id="314" r:id="rId6"/>
    <p:sldId id="315" r:id="rId7"/>
    <p:sldId id="355" r:id="rId8"/>
    <p:sldId id="356" r:id="rId9"/>
    <p:sldId id="357" r:id="rId10"/>
    <p:sldId id="327" r:id="rId11"/>
    <p:sldId id="335" r:id="rId12"/>
    <p:sldId id="340" r:id="rId13"/>
    <p:sldId id="337" r:id="rId14"/>
    <p:sldId id="338" r:id="rId15"/>
    <p:sldId id="359" r:id="rId16"/>
    <p:sldId id="339" r:id="rId17"/>
    <p:sldId id="341" r:id="rId18"/>
    <p:sldId id="360" r:id="rId19"/>
    <p:sldId id="342" r:id="rId20"/>
    <p:sldId id="354" r:id="rId21"/>
    <p:sldId id="362" r:id="rId22"/>
    <p:sldId id="363" r:id="rId23"/>
    <p:sldId id="364" r:id="rId24"/>
    <p:sldId id="365" r:id="rId25"/>
    <p:sldId id="361" r:id="rId26"/>
    <p:sldId id="333" r:id="rId2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6ED4660-97F7-4DA1-890D-59051B2B8708}">
          <p14:sldIdLst>
            <p14:sldId id="330"/>
            <p14:sldId id="334"/>
            <p14:sldId id="358"/>
            <p14:sldId id="329"/>
            <p14:sldId id="314"/>
            <p14:sldId id="315"/>
            <p14:sldId id="355"/>
            <p14:sldId id="356"/>
            <p14:sldId id="357"/>
            <p14:sldId id="327"/>
            <p14:sldId id="335"/>
            <p14:sldId id="340"/>
            <p14:sldId id="337"/>
            <p14:sldId id="338"/>
            <p14:sldId id="359"/>
            <p14:sldId id="339"/>
            <p14:sldId id="341"/>
            <p14:sldId id="360"/>
            <p14:sldId id="342"/>
            <p14:sldId id="354"/>
            <p14:sldId id="362"/>
            <p14:sldId id="363"/>
            <p14:sldId id="364"/>
            <p14:sldId id="365"/>
            <p14:sldId id="361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7B0DD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38" autoAdjust="0"/>
    <p:restoredTop sz="86381" autoAdjust="0"/>
  </p:normalViewPr>
  <p:slideViewPr>
    <p:cSldViewPr>
      <p:cViewPr varScale="1">
        <p:scale>
          <a:sx n="63" d="100"/>
          <a:sy n="63" d="100"/>
        </p:scale>
        <p:origin x="93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078EB9C-F701-4045-BEC6-4EF2F07257D8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72A0A37-5DB2-4F60-A39D-1D47E86F1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A0A37-5DB2-4F60-A39D-1D47E86F1D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38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A0A37-5DB2-4F60-A39D-1D47E86F1D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17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A0A37-5DB2-4F60-A39D-1D47E86F1D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53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A0A37-5DB2-4F60-A39D-1D47E86F1D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85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A0A37-5DB2-4F60-A39D-1D47E86F1D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89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A0A37-5DB2-4F60-A39D-1D47E86F1D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4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9E3FE74-80F3-4F03-8038-CC5A467CFF37}" type="datetime1">
              <a:rPr lang="en-US" smtClean="0"/>
              <a:t>3/22/2021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0B2231-9067-4148-87DE-B1D90DA7AE7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9A1B-4716-4F7B-96DD-B506D3120B57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CBF3-9054-45B8-A5F3-D35222502CD8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0B2231-9067-4148-87DE-B1D90DA7AE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6AD4-EE7F-4C7C-A7D6-03724B147267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FD12CF-6D31-47DD-AD8B-8C011E3A72AA}" type="datetime1">
              <a:rPr lang="en-US" smtClean="0"/>
              <a:t>3/22/2021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0B2231-9067-4148-87DE-B1D90DA7AE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A75B-9611-42A4-94D2-E8898261141C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582F-F1F1-415D-968E-8895838E9602}" type="datetime1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A715-2436-4CC1-B9D8-D1C9530A2FAD}" type="datetime1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BE95-EB94-4257-9D6C-3706A63D46BC}" type="datetime1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4F60-97C2-4135-A8A9-C6B1AE82B5ED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0B2231-9067-4148-87DE-B1D90DA7AE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1BBB-EF4E-4E09-8C0F-EB37ED46304A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81F16F5-9ABA-4C5A-9BE0-DCD16EB2A208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40B2231-9067-4148-87DE-B1D90DA7AE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9" y="2132856"/>
            <a:ext cx="856895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ro-RO" sz="6600" b="1" dirty="0">
                <a:solidFill>
                  <a:srgbClr val="87B0DD"/>
                </a:solidFill>
              </a:rPr>
              <a:t> </a:t>
            </a:r>
            <a:endParaRPr lang="ro-RO" sz="1600" b="1" dirty="0">
              <a:solidFill>
                <a:srgbClr val="87B0DD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69910"/>
            <a:ext cx="8928992" cy="210696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800" dirty="0" err="1"/>
              <a:t>Prezentare</a:t>
            </a:r>
            <a:br>
              <a:rPr lang="en-US" sz="4800" dirty="0"/>
            </a:br>
            <a:r>
              <a:rPr lang="en-US" sz="3600" dirty="0"/>
              <a:t>BUCURE</a:t>
            </a:r>
            <a:r>
              <a:rPr lang="ro-RO" sz="3600" dirty="0"/>
              <a:t>Ș</a:t>
            </a:r>
            <a:r>
              <a:rPr lang="en-US" sz="3600" dirty="0"/>
              <a:t>TI 23 MARTIE 2021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5" y="2636912"/>
            <a:ext cx="8928992" cy="3528392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buNone/>
            </a:pPr>
            <a:r>
              <a:rPr lang="ro-RO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 va trebui să arate Capitala în următorii ani: </a:t>
            </a:r>
          </a:p>
          <a:p>
            <a:pPr marL="45720" indent="0" algn="ctr">
              <a:buNone/>
            </a:pPr>
            <a:r>
              <a:rPr lang="ro-RO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metrou uşor de la periferie spre centru și pe centura feroviară și tren metropolitan.</a:t>
            </a:r>
          </a:p>
        </p:txBody>
      </p:sp>
    </p:spTree>
    <p:extLst>
      <p:ext uri="{BB962C8B-B14F-4D97-AF65-F5344CB8AC3E}">
        <p14:creationId xmlns:p14="http://schemas.microsoft.com/office/powerpoint/2010/main" val="3695782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C58FD-3102-4DEA-87DE-08DDDE8703C1}"/>
              </a:ext>
            </a:extLst>
          </p:cNvPr>
          <p:cNvSpPr txBox="1"/>
          <p:nvPr/>
        </p:nvSpPr>
        <p:spPr>
          <a:xfrm>
            <a:off x="251520" y="3789040"/>
            <a:ext cx="8712968" cy="22467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o-RO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nfrastructura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necesară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există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în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mare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parte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și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află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în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administrarea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Ministerului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Transporturilor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o-RO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și Infrastructurii.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o-RO" sz="2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o-RO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rovocarea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consta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în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crearea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unui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proiect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și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accesarea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fonduri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europene</a:t>
            </a:r>
            <a:r>
              <a:rPr lang="ro-RO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o-RO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D8BD2D-8FEB-4007-9306-2185AB571C74}"/>
              </a:ext>
            </a:extLst>
          </p:cNvPr>
          <p:cNvSpPr/>
          <p:nvPr/>
        </p:nvSpPr>
        <p:spPr>
          <a:xfrm>
            <a:off x="251520" y="548680"/>
            <a:ext cx="8712968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asemenea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trebuie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</a:t>
            </a:r>
            <a:r>
              <a:rPr lang="ro-RO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vorbim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despre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metroul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suprafa</a:t>
            </a:r>
            <a:r>
              <a:rPr lang="ro-RO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ță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care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func</a:t>
            </a:r>
            <a:r>
              <a:rPr lang="ro-RO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ț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iona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 6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rute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cu 6 gari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principale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Statiile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interioare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vor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conectate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STB </a:t>
            </a:r>
            <a:r>
              <a:rPr lang="ro-RO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metrou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Oriunde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vei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ro-RO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linia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centur</a:t>
            </a:r>
            <a:r>
              <a:rPr lang="ro-RO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vei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avea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tren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direct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spre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aceste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</a:t>
            </a:r>
            <a:r>
              <a:rPr lang="ro-RO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terioare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o-R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73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873A7A-D0FD-444B-BFDD-AC2FF5283F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28600"/>
            <a:ext cx="8064896" cy="6136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1726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0249" y="608160"/>
            <a:ext cx="8859700" cy="55776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1950"/>
              </a:spcAft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funcționa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6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rute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gări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principale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1950"/>
              </a:spcAft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Stațiile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interioare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conectate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STB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metrou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subteran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1950"/>
              </a:spcAft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Stațiile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pe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Centură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conectate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marile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intrări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oraș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1950"/>
              </a:spcAft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realizate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parcări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tip park and ride, cum sunt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intrările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Târgoviște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Pitești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Giurgiu.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64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228601"/>
            <a:ext cx="8784976" cy="6412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950"/>
              </a:spcAft>
            </a:pPr>
            <a:endParaRPr lang="ro-RO" sz="2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95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Ideea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este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că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oriunde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vei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găsi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linia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ro-RO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entură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vei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avea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acces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spre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gări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interioare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reprezintă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puncte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importante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ale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orașului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95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Chiajna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poate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legată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direct de AFI, de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intersecția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Lujerului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legată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direct cu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Gara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Nord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Pipera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linia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tranvai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41.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95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Zona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Giurgiului-Ferentari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poate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conectată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direct cu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Pipera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Gara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Nord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 AFI.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95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AFI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 una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dintre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stații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mari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o-RO" sz="2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950"/>
              </a:spcAft>
            </a:pP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39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520" y="620688"/>
            <a:ext cx="8712968" cy="55911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estimează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ro-RO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flux de 8.000 de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persoane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zi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fiecare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sens.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Vor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 2-3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plecări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oră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din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gări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Sau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multe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la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orele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vârf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Un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tren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deservi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200-500 de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persoane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Viteza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medie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operațională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40 de km/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oră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pănă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90 km/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oră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o-RO" sz="2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Costurile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estimate se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ridică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150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milioane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euro</a:t>
            </a:r>
            <a:r>
              <a:rPr lang="ro-RO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o-RO" sz="2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Banii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pot fi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atrași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din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surse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europene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Programul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Operațional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Regional (POR)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Axa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4.1 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509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B2A8FA-83D3-4BF0-93B3-92528973B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15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AE252D-89BD-4213-BFA5-F402D1698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511"/>
            <a:ext cx="7807183" cy="64648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192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3736" y="228600"/>
            <a:ext cx="8543910" cy="61247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base"/>
            <a:endParaRPr lang="ro-RO" sz="2800" b="1" i="0" dirty="0">
              <a:solidFill>
                <a:srgbClr val="22222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Bucureștiul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înconjurat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75 de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kilometri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cale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ferată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pe care,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potrivit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CFR SA, „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timpul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zilei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circulă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medie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un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tren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marfă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niciun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tren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călători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Asta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deși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de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introducerea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unor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astfel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garnituri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pentru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pasageri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vorbește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ro-RO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circa 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ani ca una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dintre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soluțiile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pentru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îmbunătățirea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traficului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Capitală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/>
            <a:endParaRPr lang="ro-RO" sz="28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ro-RO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traseul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liniei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ro-RO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 prezent 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stații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cale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ferată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respectiv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București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Vest,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Vârteju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Jilava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Berceni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Popești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Leordeni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București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Sud,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Pantelimon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Voluntari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Mogoșoai</a:t>
            </a:r>
            <a:endParaRPr lang="ro-RO" sz="2800" b="1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853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974D59-9B61-4741-8806-892651F0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banner-gfr1">
            <a:extLst>
              <a:ext uri="{FF2B5EF4-FFF2-40B4-BE49-F238E27FC236}">
                <a16:creationId xmlns:a16="http://schemas.microsoft.com/office/drawing/2014/main" id="{5C56D4F8-0EBB-4EA9-A5E6-7F7A09CDC7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17" y="2228850"/>
            <a:ext cx="5942965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8B5A4-707E-44A8-B72F-BD741E49F50B}"/>
              </a:ext>
            </a:extLst>
          </p:cNvPr>
          <p:cNvSpPr txBox="1"/>
          <p:nvPr/>
        </p:nvSpPr>
        <p:spPr>
          <a:xfrm>
            <a:off x="179513" y="59024"/>
            <a:ext cx="8638133" cy="62786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sz="1800" b="1" dirty="0">
              <a:ln w="6731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262626"/>
              </a:solidFill>
              <a:effectLst>
                <a:outerShdw dist="38100" dir="2700000" algn="bl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b="1" dirty="0">
              <a:ln w="6731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262626"/>
              </a:solidFill>
              <a:effectLst>
                <a:outerShdw dist="38100" dir="2700000" algn="bl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1800" b="1" dirty="0">
              <a:ln w="6731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262626"/>
              </a:solidFill>
              <a:effectLst>
                <a:outerShdw dist="38100" dir="2700000" algn="bl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b="1" dirty="0">
              <a:ln w="6731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262626"/>
              </a:solidFill>
              <a:effectLst>
                <a:outerShdw dist="38100" dir="2700000" algn="bl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1800" b="1" dirty="0">
              <a:ln w="6731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262626"/>
              </a:solidFill>
              <a:effectLst>
                <a:outerShdw dist="38100" dir="2700000" algn="bl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b="1" dirty="0">
              <a:ln w="6731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262626"/>
              </a:solidFill>
              <a:effectLst>
                <a:outerShdw dist="38100" dir="2700000" algn="bl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1800" b="1" dirty="0">
              <a:ln w="6731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262626"/>
              </a:solidFill>
              <a:effectLst>
                <a:outerShdw dist="38100" dir="2700000" algn="bl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b="1" dirty="0">
              <a:ln w="6731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262626"/>
              </a:solidFill>
              <a:effectLst>
                <a:outerShdw dist="38100" dir="2700000" algn="bl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1800" b="1" dirty="0">
              <a:ln w="6731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262626"/>
              </a:solidFill>
              <a:effectLst>
                <a:outerShdw dist="38100" dir="2700000" algn="bl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</a:p>
          <a:p>
            <a:endParaRPr lang="ro-RO" sz="1800" b="1" dirty="0">
              <a:ln w="6731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262626"/>
              </a:solidFill>
              <a:effectLst>
                <a:outerShdw dist="38100" dir="2700000" algn="bl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b="1" dirty="0">
              <a:ln w="6731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262626"/>
              </a:solidFill>
              <a:effectLst>
                <a:outerShdw dist="38100" dir="2700000" algn="bl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1800" b="1" dirty="0">
              <a:ln w="6731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262626"/>
              </a:solidFill>
              <a:effectLst>
                <a:outerShdw dist="38100" dir="2700000" algn="bl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18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     </a:t>
            </a:r>
            <a:r>
              <a:rPr lang="ro-RO" sz="24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C5EF24E-716E-4EF9-B59E-BDD1D85C4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55" y="228600"/>
            <a:ext cx="8350101" cy="59314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254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89B84E-FCD6-43FB-843B-EA4F1183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2F40E8-3EA1-42A4-A2BA-B6FDC77ACA90}"/>
              </a:ext>
            </a:extLst>
          </p:cNvPr>
          <p:cNvSpPr txBox="1"/>
          <p:nvPr/>
        </p:nvSpPr>
        <p:spPr>
          <a:xfrm>
            <a:off x="107504" y="228600"/>
            <a:ext cx="8710142" cy="63697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Cum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arata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proiectul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inelului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feroviar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final de 2016:</a:t>
            </a:r>
            <a:endParaRPr lang="ro-RO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  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tapa I: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legatura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feroviar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Bucuresti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Nord –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Domne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Progresu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centura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feroviar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vest) 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Bucuresti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Nord - B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neasa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Pantelimon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centura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feroviar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nord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Cele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dou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trasee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 FI TREBUIT SA FIE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operabile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luna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februarie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2017, dup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lucr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rile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executate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CFR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Infrastructur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 î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regie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proprie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Costul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estimat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era de 200.000 de euro.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-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tapa a II-a: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conexiunea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feroviar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cu re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ț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eaua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metrou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Magistrala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Preciziei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Magistrala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Berceni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noduri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modale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Termenul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finaliz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rii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acestei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etape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ERA sf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anului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2017,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iar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costurile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ridicau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aproximativ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mil. euro.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- E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tapa a III-a: leg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tura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feroviar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Progresu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Pantelimon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Bucuresti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Nord (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centura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feroviar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precum 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reabilitarea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rilor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punctelor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oprire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Aceast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faz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presupune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serie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lucr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ample,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puteau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realizate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CFR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Infrastructur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 î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luna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noiembrie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2018,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iar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bugetul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necesar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aproximativ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 mil. euro.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62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8F2FCC-ECEE-49F3-A6CE-267503E6D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A6D124-5CC7-4AC6-A904-B053BEEED568}"/>
              </a:ext>
            </a:extLst>
          </p:cNvPr>
          <p:cNvSpPr txBox="1"/>
          <p:nvPr/>
        </p:nvSpPr>
        <p:spPr>
          <a:xfrm>
            <a:off x="143508" y="-15240"/>
            <a:ext cx="8244916" cy="35580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400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ro-RO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Demararea l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ucrarilor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proiectate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Centura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Feroviara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posibil</a:t>
            </a:r>
            <a:r>
              <a:rPr lang="ro-RO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dup</a:t>
            </a:r>
            <a:r>
              <a:rPr lang="ro-RO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corelare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riguroas</a:t>
            </a:r>
            <a:r>
              <a:rPr lang="ro-RO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lucr</a:t>
            </a:r>
            <a:r>
              <a:rPr lang="ro-RO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rile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centura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rutiera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(PUZ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centur</a:t>
            </a:r>
            <a:r>
              <a:rPr lang="ro-RO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rutier</a:t>
            </a:r>
            <a:r>
              <a:rPr lang="ro-RO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ă)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special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amenaj</a:t>
            </a:r>
            <a:r>
              <a:rPr lang="ro-RO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rile de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infrastructur</a:t>
            </a:r>
            <a:r>
              <a:rPr lang="ro-RO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rutier</a:t>
            </a:r>
            <a:r>
              <a:rPr lang="ro-RO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pasaje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pasarele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parc</a:t>
            </a:r>
            <a:r>
              <a:rPr lang="ro-RO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etc. </a:t>
            </a:r>
            <a:endParaRPr lang="ro-RO" sz="2400" b="1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o-RO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asemenea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lucr</a:t>
            </a:r>
            <a:r>
              <a:rPr lang="ro-RO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rile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putea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demara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dup</a:t>
            </a:r>
            <a:r>
              <a:rPr lang="ro-RO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ncheierea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etapelor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proiectare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avizare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autorizare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necesare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4FACF-BB13-4A3E-A270-775628F855DF}"/>
              </a:ext>
            </a:extLst>
          </p:cNvPr>
          <p:cNvSpPr txBox="1"/>
          <p:nvPr/>
        </p:nvSpPr>
        <p:spPr>
          <a:xfrm>
            <a:off x="143508" y="3861048"/>
            <a:ext cx="8244916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Centura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Feroviar</a:t>
            </a:r>
            <a:r>
              <a:rPr lang="ro-RO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ă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ar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fi un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proiect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util,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mai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ales c</a:t>
            </a:r>
            <a:r>
              <a:rPr lang="ro-RO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ă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este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mult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mai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ieftin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dec</a:t>
            </a:r>
            <a:r>
              <a:rPr lang="ro-RO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â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metroul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liniile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cale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ferat</a:t>
            </a:r>
            <a:r>
              <a:rPr lang="ro-RO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ă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existand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o-RO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î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 mare</a:t>
            </a:r>
            <a:r>
              <a:rPr lang="ro-RO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măsură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</a:t>
            </a:r>
            <a:r>
              <a:rPr lang="ro-RO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ar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modernizarea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unor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g</a:t>
            </a:r>
            <a:r>
              <a:rPr lang="ro-RO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ă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ar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trebui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s</a:t>
            </a:r>
            <a:r>
              <a:rPr lang="ro-RO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ă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dureze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mult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mai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pu</a:t>
            </a:r>
            <a:r>
              <a:rPr lang="ro-RO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ț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 dec</a:t>
            </a:r>
            <a:r>
              <a:rPr lang="ro-RO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â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realizarea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unor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tunele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metrou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o-RO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ș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 opera</a:t>
            </a:r>
            <a:r>
              <a:rPr lang="ro-RO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ț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iunilor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conexe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44821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9024" y="457201"/>
            <a:ext cx="8458622" cy="145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en-US" sz="6600" b="1" dirty="0">
                <a:solidFill>
                  <a:srgbClr val="87B0DD"/>
                </a:solidFill>
              </a:rPr>
              <a:t>   </a:t>
            </a:r>
            <a:endParaRPr lang="ro-RO" sz="6600" b="1" dirty="0">
              <a:solidFill>
                <a:srgbClr val="87B0DD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24433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o-RO" b="1" cap="all" dirty="0"/>
          </a:p>
          <a:p>
            <a:pPr algn="ctr"/>
            <a:endParaRPr lang="ro-RO" b="1" cap="all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2547A45-B176-42CA-A47B-A1CCB6ABA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D488C1-AC8A-4EB8-A2E8-E5ABDBB557AD}"/>
              </a:ext>
            </a:extLst>
          </p:cNvPr>
          <p:cNvSpPr txBox="1"/>
          <p:nvPr/>
        </p:nvSpPr>
        <p:spPr>
          <a:xfrm>
            <a:off x="107504" y="980728"/>
            <a:ext cx="8856984" cy="46793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Bucureştiul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schimba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radical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următorii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ani.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Asta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promis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toți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candidaţii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Primăria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Capitalei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pâna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acum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sectoare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încercarea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a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convinge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electoratul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candidaţii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întrecut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fiecare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promisiuni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puţin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realizabile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Metrou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uşor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leagă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periferia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centrul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Capitalei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pasaje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rutiere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fluidizarea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traficului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zone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pietonale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spitale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sunt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doar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câteva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dintre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proiectele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anunţate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candidaţi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înaintea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alegerilor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56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1E7A4F-AB5D-4BF5-B748-EC9A336F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F3C89B-B6A0-4D48-8FE5-B18ED481D1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601"/>
            <a:ext cx="8638134" cy="61264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313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ED477-68C9-4D67-9EC6-90C917A30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49688D-8F2A-4CCA-9D4C-4FB17CF9C233}"/>
              </a:ext>
            </a:extLst>
          </p:cNvPr>
          <p:cNvSpPr txBox="1"/>
          <p:nvPr/>
        </p:nvSpPr>
        <p:spPr>
          <a:xfrm>
            <a:off x="179512" y="404665"/>
            <a:ext cx="8638134" cy="56319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Trenul</a:t>
            </a:r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metropolitan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</a:t>
            </a:r>
            <a:r>
              <a:rPr lang="ro-RO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de circa 530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milioane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 din PNRR;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proiecte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Unul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dedicat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achizi</a:t>
            </a:r>
            <a:r>
              <a:rPr lang="ro-RO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50 </a:t>
            </a:r>
            <a:r>
              <a:rPr lang="ro-RO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trenuri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electrice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dedicate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moderniz</a:t>
            </a:r>
            <a:r>
              <a:rPr lang="ro-RO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liniilor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cale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ferata</a:t>
            </a:r>
            <a:r>
              <a:rPr lang="ro-RO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existente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90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9577EE-C0BF-44DF-A9F4-921EF3D82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D7D87D-0C95-4E01-BF63-C279E981FAE5}"/>
              </a:ext>
            </a:extLst>
          </p:cNvPr>
          <p:cNvSpPr txBox="1"/>
          <p:nvPr/>
        </p:nvSpPr>
        <p:spPr>
          <a:xfrm>
            <a:off x="179512" y="228601"/>
            <a:ext cx="8638134" cy="58946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 8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proiecte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dedicate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moderniz</a:t>
            </a:r>
            <a:r>
              <a:rPr lang="ro-RO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rii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liniilor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cale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ferat</a:t>
            </a:r>
            <a:r>
              <a:rPr lang="ro-RO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constau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Repara</a:t>
            </a:r>
            <a:r>
              <a:rPr lang="ro-RO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ț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capitale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ale </a:t>
            </a:r>
            <a:r>
              <a:rPr lang="ro-RO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inelor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Reabilitarea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</a:t>
            </a:r>
            <a:r>
              <a:rPr lang="ro-RO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ț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iilor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existente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Construirea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noi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</a:t>
            </a:r>
            <a:r>
              <a:rPr lang="ro-RO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ț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Modernizarea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trecerilor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nivel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Pasaje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rutiere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Electrificarea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liniilor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689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2CF72C-73E7-42AF-A834-BFB04256B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23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B6E6E-AF10-4999-9938-1593564226B9}"/>
              </a:ext>
            </a:extLst>
          </p:cNvPr>
          <p:cNvSpPr txBox="1"/>
          <p:nvPr/>
        </p:nvSpPr>
        <p:spPr>
          <a:xfrm>
            <a:off x="179512" y="332656"/>
            <a:ext cx="8856984" cy="56602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Cele 8 tronsoane vor fi</a:t>
            </a:r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Obor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Chiajna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Vest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Nord -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Vest –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Progresul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Vest – Sta</a:t>
            </a:r>
            <a:r>
              <a:rPr lang="ro-RO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ția Vasile Milea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o-RO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 de Nord – Chitila – Scroviștea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o-RO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 Obor – Brănești – Islaz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o-RO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 de Nord – Chiajna – Grădinari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o-RO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 de Nord – Mogoșoaia -  Grădiștea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o-RO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 de Nord - Săbăreni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326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CDDD54-68F5-4F4C-9570-7EAB68E8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24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0AAB14-7445-4714-977F-A23274F1A2AE}"/>
              </a:ext>
            </a:extLst>
          </p:cNvPr>
          <p:cNvSpPr txBox="1"/>
          <p:nvPr/>
        </p:nvSpPr>
        <p:spPr>
          <a:xfrm>
            <a:off x="251520" y="1052736"/>
            <a:ext cx="8566126" cy="50826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realizarea acestui proiect trebuie să colaboreze</a:t>
            </a:r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Ministerul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Transporturilor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Infrastructurii</a:t>
            </a:r>
            <a:endParaRPr lang="ro-RO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Consiliul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Județean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ILFOV</a:t>
            </a:r>
            <a:endParaRPr lang="ro-RO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Primăriile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localităților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învecinate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Capitalei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033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8F2CAF-0ED4-426B-A34A-A6F703BC0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 descr="tren metropolitan la București">
            <a:extLst>
              <a:ext uri="{FF2B5EF4-FFF2-40B4-BE49-F238E27FC236}">
                <a16:creationId xmlns:a16="http://schemas.microsoft.com/office/drawing/2014/main" id="{5D95BD52-3CC3-4E17-8572-D5381DC409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600"/>
            <a:ext cx="8784976" cy="61264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2139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5536" y="4725144"/>
            <a:ext cx="8568952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ro-RO" sz="2800" dirty="0"/>
          </a:p>
          <a:p>
            <a:pPr algn="ctr"/>
            <a:r>
              <a:rPr lang="ro-RO" sz="2800" dirty="0"/>
              <a:t>Vă mulţumesc pentru atenție!</a:t>
            </a:r>
          </a:p>
          <a:p>
            <a:pPr algn="ctr"/>
            <a:endParaRPr lang="ro-RO" sz="2800" dirty="0"/>
          </a:p>
        </p:txBody>
      </p:sp>
      <p:pic>
        <p:nvPicPr>
          <p:cNvPr id="1026" name="Picture 2" descr="Deși Astra Vagoane Arad a oferit cel mai mic preț, statul român va da 309  milioane de Euro unei firme spaniole, pentru a cumpăra metrouri… – Special  Arad · ultimele știri din Arad">
            <a:extLst>
              <a:ext uri="{FF2B5EF4-FFF2-40B4-BE49-F238E27FC236}">
                <a16:creationId xmlns:a16="http://schemas.microsoft.com/office/drawing/2014/main" id="{FAA2D926-5D29-4644-BECA-360776811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912"/>
            <a:ext cx="8568952" cy="454658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4297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7AF069-E163-4412-924F-6CF390EAF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Hartă metrou București. Lista completă cu stațiile de pe toate magistralele  funcționale - IMPACT">
            <a:extLst>
              <a:ext uri="{FF2B5EF4-FFF2-40B4-BE49-F238E27FC236}">
                <a16:creationId xmlns:a16="http://schemas.microsoft.com/office/drawing/2014/main" id="{7054F942-D951-47BB-9043-A13C07ADD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6" y="1052736"/>
            <a:ext cx="8796470" cy="49480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867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000" y="404664"/>
            <a:ext cx="8821488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idee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ușor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sume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bani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foarte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aceea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Metroului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uşor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lege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localitățile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adiacente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jurul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Bucureștiului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circule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actuala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cale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ferată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pe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centura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orașului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/>
              <a:t>	</a:t>
            </a:r>
            <a:endParaRPr lang="ro-RO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637772-0667-491E-A34F-233352988834}"/>
              </a:ext>
            </a:extLst>
          </p:cNvPr>
          <p:cNvSpPr txBox="1"/>
          <p:nvPr/>
        </p:nvSpPr>
        <p:spPr>
          <a:xfrm>
            <a:off x="143000" y="3789040"/>
            <a:ext cx="8821488" cy="2376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Bucure</a:t>
            </a:r>
            <a:r>
              <a:rPr lang="ro-R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tiul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poate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aib</a:t>
            </a:r>
            <a:r>
              <a:rPr lang="ro-R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transport public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eficient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o-RO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ntr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-un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timp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rezonabil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o-RO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asta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duce la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fluidizarea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traficului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asta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trebuie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ro-R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folosim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eficient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infrastructura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existent</a:t>
            </a:r>
            <a:r>
              <a:rPr lang="ro-R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cum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o-R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CNCF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CFR </a:t>
            </a:r>
            <a:r>
              <a:rPr lang="ro-R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jurul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Bucure</a:t>
            </a:r>
            <a:r>
              <a:rPr lang="ro-R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tiului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9179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8A4A35-23C2-466C-BC3E-37DB11E079C0}"/>
              </a:ext>
            </a:extLst>
          </p:cNvPr>
          <p:cNvSpPr/>
          <p:nvPr/>
        </p:nvSpPr>
        <p:spPr>
          <a:xfrm>
            <a:off x="9972600" y="2924944"/>
            <a:ext cx="14401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8F0292-E662-4302-AFE3-CB33E3C115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5250"/>
            <a:ext cx="7488832" cy="66675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0447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82F5E7-82F3-4DEA-9838-57672276D45B}"/>
              </a:ext>
            </a:extLst>
          </p:cNvPr>
          <p:cNvSpPr txBox="1"/>
          <p:nvPr/>
        </p:nvSpPr>
        <p:spPr>
          <a:xfrm>
            <a:off x="179512" y="241682"/>
            <a:ext cx="8784976" cy="5692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3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3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oluţi</a:t>
            </a:r>
            <a:r>
              <a:rPr lang="ro-RO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pentru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fluidizarea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traficului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folosirea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centurii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feroviare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Bucureștiului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liniilor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ferate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care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ajung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centrul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orașului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pentru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linie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 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metrou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ușor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să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lege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localitățile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satelit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București</a:t>
            </a:r>
            <a:r>
              <a:rPr lang="ro-RO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3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o-RO" sz="36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3904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A8B68B-94D0-4A74-8393-AF044DAC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 descr="Harta metroului din București, parcursă pe jos – lipovan.ro">
            <a:extLst>
              <a:ext uri="{FF2B5EF4-FFF2-40B4-BE49-F238E27FC236}">
                <a16:creationId xmlns:a16="http://schemas.microsoft.com/office/drawing/2014/main" id="{C64A7EDA-BCDB-47B1-881F-FC4232AC8E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84975" cy="58784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822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6EC10B-E181-4199-BBB5-6688E45B8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 descr="Obor">
            <a:extLst>
              <a:ext uri="{FF2B5EF4-FFF2-40B4-BE49-F238E27FC236}">
                <a16:creationId xmlns:a16="http://schemas.microsoft.com/office/drawing/2014/main" id="{8DFF45D6-E5DE-4F9E-BC54-A40B0EE2FBD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54" y="404664"/>
            <a:ext cx="8278094" cy="59504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9596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C64EC-168A-41E8-992B-467C36C28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231-9067-4148-87DE-B1D90DA7AE74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41D320-B157-4DB0-B728-C8152FCCCB6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54" y="228600"/>
            <a:ext cx="8062070" cy="6224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221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4066</TotalTime>
  <Words>1265</Words>
  <Application>Microsoft Office PowerPoint</Application>
  <PresentationFormat>On-screen Show (4:3)</PresentationFormat>
  <Paragraphs>130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Courier New</vt:lpstr>
      <vt:lpstr>Franklin Gothic Medium</vt:lpstr>
      <vt:lpstr>Symbol</vt:lpstr>
      <vt:lpstr>verdana</vt:lpstr>
      <vt:lpstr>Wingdings</vt:lpstr>
      <vt:lpstr>Wingdings 2</vt:lpstr>
      <vt:lpstr>Grid</vt:lpstr>
      <vt:lpstr>Prezentare BUCUREȘTI 23 MARTIE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INDICATORI AI TRANSPORTULUI FEROVIAR DE CALATORI</dc:title>
  <dc:creator>Daniel  Ionica</dc:creator>
  <cp:lastModifiedBy>VASILE SECLAMAN</cp:lastModifiedBy>
  <cp:revision>447</cp:revision>
  <cp:lastPrinted>2018-03-22T10:14:57Z</cp:lastPrinted>
  <dcterms:created xsi:type="dcterms:W3CDTF">2016-10-24T07:32:28Z</dcterms:created>
  <dcterms:modified xsi:type="dcterms:W3CDTF">2021-03-22T08:18:01Z</dcterms:modified>
</cp:coreProperties>
</file>