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94" r:id="rId1"/>
  </p:sldMasterIdLst>
  <p:notesMasterIdLst>
    <p:notesMasterId r:id="rId15"/>
  </p:notesMasterIdLst>
  <p:sldIdLst>
    <p:sldId id="271" r:id="rId2"/>
    <p:sldId id="275" r:id="rId3"/>
    <p:sldId id="274" r:id="rId4"/>
    <p:sldId id="272" r:id="rId5"/>
    <p:sldId id="270" r:id="rId6"/>
    <p:sldId id="266" r:id="rId7"/>
    <p:sldId id="267" r:id="rId8"/>
    <p:sldId id="268" r:id="rId9"/>
    <p:sldId id="276" r:id="rId10"/>
    <p:sldId id="269" r:id="rId11"/>
    <p:sldId id="279" r:id="rId12"/>
    <p:sldId id="277" r:id="rId13"/>
    <p:sldId id="273" r:id="rId14"/>
  </p:sldIdLst>
  <p:sldSz cx="12192000" cy="6858000"/>
  <p:notesSz cx="6808788" cy="9940925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8863" autoAdjust="0"/>
  </p:normalViewPr>
  <p:slideViewPr>
    <p:cSldViewPr snapToGrid="0">
      <p:cViewPr varScale="1">
        <p:scale>
          <a:sx n="102" d="100"/>
          <a:sy n="102" d="100"/>
        </p:scale>
        <p:origin x="8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28.Proiecte%20POIM\1.Treceri%20CF\2020-Prezentare%20Proiect%20CF\Prezentare%20proiect%20CF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26.Prezentari+Intalniri\2021-Club%20Feroviar\Stadiu%20proiec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o-RO"/>
              <a:t>Perioada 2011 - 2018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0726495567986836E-2"/>
                  <c:y val="-5.11873402914678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0E4-4719-AC77-4D75D9F8A7A4}"/>
                </c:ext>
              </c:extLst>
            </c:dLbl>
            <c:dLbl>
              <c:idx val="1"/>
              <c:layout>
                <c:manualLayout>
                  <c:x val="1.130536121890191E-2"/>
                  <c:y val="-3.98123757822527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0E4-4719-AC77-4D75D9F8A7A4}"/>
                </c:ext>
              </c:extLst>
            </c:dLbl>
            <c:dLbl>
              <c:idx val="2"/>
              <c:layout>
                <c:manualLayout>
                  <c:x val="3.7684537396340395E-3"/>
                  <c:y val="-2.55936701457338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0E4-4719-AC77-4D75D9F8A7A4}"/>
                </c:ext>
              </c:extLst>
            </c:dLbl>
            <c:dLbl>
              <c:idx val="3"/>
              <c:layout>
                <c:manualLayout>
                  <c:x val="1.695804182835273E-2"/>
                  <c:y val="-3.12811524003414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0E4-4719-AC77-4D75D9F8A7A4}"/>
                </c:ext>
              </c:extLst>
            </c:dLbl>
            <c:dLbl>
              <c:idx val="4"/>
              <c:layout>
                <c:manualLayout>
                  <c:x val="2.6379176177437656E-2"/>
                  <c:y val="-1.4218705636518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0E4-4719-AC77-4D75D9F8A7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Accidente!$B$9:$B$13</c:f>
              <c:strCache>
                <c:ptCount val="5"/>
                <c:pt idx="0">
                  <c:v>Nr. accidente rutiere</c:v>
                </c:pt>
                <c:pt idx="1">
                  <c:v>Nr. vehicule implicate</c:v>
                </c:pt>
                <c:pt idx="2">
                  <c:v>Nr. persoane decedate</c:v>
                </c:pt>
                <c:pt idx="3">
                  <c:v>Nr. persoane rănite grav</c:v>
                </c:pt>
                <c:pt idx="4">
                  <c:v>Nr. persoane rănite ușor</c:v>
                </c:pt>
              </c:strCache>
            </c:strRef>
          </c:cat>
          <c:val>
            <c:numRef>
              <c:f>Accidente!$C$9:$C$13</c:f>
              <c:numCache>
                <c:formatCode>General</c:formatCode>
                <c:ptCount val="5"/>
                <c:pt idx="0">
                  <c:v>2389</c:v>
                </c:pt>
                <c:pt idx="1">
                  <c:v>433</c:v>
                </c:pt>
                <c:pt idx="2">
                  <c:v>28</c:v>
                </c:pt>
                <c:pt idx="3">
                  <c:v>109</c:v>
                </c:pt>
                <c:pt idx="4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E4-4719-AC77-4D75D9F8A7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68119040"/>
        <c:axId val="1768113632"/>
        <c:axId val="0"/>
      </c:bar3DChart>
      <c:catAx>
        <c:axId val="1768119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68113632"/>
        <c:crosses val="autoZero"/>
        <c:auto val="1"/>
        <c:lblAlgn val="ctr"/>
        <c:lblOffset val="100"/>
        <c:noMultiLvlLbl val="0"/>
      </c:catAx>
      <c:valAx>
        <c:axId val="1768113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68119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o-RO"/>
              <a:t>Stadiu proiect</a:t>
            </a:r>
          </a:p>
        </c:rich>
      </c:tx>
      <c:layout>
        <c:manualLayout>
          <c:xMode val="edge"/>
          <c:yMode val="edge"/>
          <c:x val="0.38356933508311464"/>
          <c:y val="1.38888888888888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Sheet1!$O$4:$Q$4</c:f>
              <c:strCache>
                <c:ptCount val="3"/>
                <c:pt idx="0">
                  <c:v>Rest Treceri CF</c:v>
                </c:pt>
                <c:pt idx="1">
                  <c:v>TOTAL treceri cu siguranta imbunatatita</c:v>
                </c:pt>
                <c:pt idx="2">
                  <c:v>Nr. treceri</c:v>
                </c:pt>
              </c:strCache>
            </c:strRef>
          </c:cat>
          <c:val>
            <c:numRef>
              <c:f>Sheet1!$O$5:$Q$5</c:f>
              <c:numCache>
                <c:formatCode>General</c:formatCode>
                <c:ptCount val="3"/>
                <c:pt idx="0">
                  <c:v>158</c:v>
                </c:pt>
                <c:pt idx="1">
                  <c:v>88</c:v>
                </c:pt>
                <c:pt idx="2">
                  <c:v>246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37-494F-8002-BC528FBDAD3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782141391"/>
        <c:axId val="1782137647"/>
      </c:barChart>
      <c:catAx>
        <c:axId val="178214139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82137647"/>
        <c:crosses val="autoZero"/>
        <c:auto val="1"/>
        <c:lblAlgn val="ctr"/>
        <c:lblOffset val="100"/>
        <c:noMultiLvlLbl val="0"/>
      </c:catAx>
      <c:valAx>
        <c:axId val="1782137647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821413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4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antet 1">
            <a:extLst>
              <a:ext uri="{FF2B5EF4-FFF2-40B4-BE49-F238E27FC236}">
                <a16:creationId xmlns:a16="http://schemas.microsoft.com/office/drawing/2014/main" id="{303A6C88-F30A-422B-834E-86577314A2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3" name="Substituent dată 2">
            <a:extLst>
              <a:ext uri="{FF2B5EF4-FFF2-40B4-BE49-F238E27FC236}">
                <a16:creationId xmlns:a16="http://schemas.microsoft.com/office/drawing/2014/main" id="{E0FE05D2-5AD1-4250-BA9C-A089800D6E9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6038" y="0"/>
            <a:ext cx="2951162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31C0E76-D21F-456C-A0FE-DF224BBA0E4F}" type="datetimeFigureOut">
              <a:rPr lang="ro-RO"/>
              <a:pPr>
                <a:defRPr/>
              </a:pPr>
              <a:t>23.03.2021</a:t>
            </a:fld>
            <a:endParaRPr lang="ro-RO"/>
          </a:p>
        </p:txBody>
      </p:sp>
      <p:sp>
        <p:nvSpPr>
          <p:cNvPr id="4" name="Substituent imagine diapozitiv 3">
            <a:extLst>
              <a:ext uri="{FF2B5EF4-FFF2-40B4-BE49-F238E27FC236}">
                <a16:creationId xmlns:a16="http://schemas.microsoft.com/office/drawing/2014/main" id="{537A3017-E68C-408D-AD59-F2CEAC4CDA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o-RO" noProof="0"/>
          </a:p>
        </p:txBody>
      </p:sp>
      <p:sp>
        <p:nvSpPr>
          <p:cNvPr id="5" name="Substituent note 4">
            <a:extLst>
              <a:ext uri="{FF2B5EF4-FFF2-40B4-BE49-F238E27FC236}">
                <a16:creationId xmlns:a16="http://schemas.microsoft.com/office/drawing/2014/main" id="{1F1560AA-ADAE-4647-891B-5050AB1ACD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1038" y="4784725"/>
            <a:ext cx="5446712" cy="39131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o-RO" noProof="0"/>
              <a:t>Faceţi clic pentru a edita Master stiluri text</a:t>
            </a:r>
          </a:p>
          <a:p>
            <a:pPr lvl="1"/>
            <a:r>
              <a:rPr lang="ro-RO" noProof="0"/>
              <a:t>al doilea nivel</a:t>
            </a:r>
          </a:p>
          <a:p>
            <a:pPr lvl="2"/>
            <a:r>
              <a:rPr lang="ro-RO" noProof="0"/>
              <a:t>al treilea nivel</a:t>
            </a:r>
          </a:p>
          <a:p>
            <a:pPr lvl="3"/>
            <a:r>
              <a:rPr lang="ro-RO" noProof="0"/>
              <a:t>al patrulea nivel</a:t>
            </a:r>
          </a:p>
          <a:p>
            <a:pPr lvl="4"/>
            <a:r>
              <a:rPr lang="ro-RO" noProof="0"/>
              <a:t>al cincilea nivel</a:t>
            </a:r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17208202-4708-4925-B6AA-9D1CFDE9813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4245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79152C29-3803-46C0-B1FB-812BD7514C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6038" y="9442450"/>
            <a:ext cx="2951162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539B60FF-9443-42F2-8363-02EA9ADF7BA0}" type="slidenum">
              <a:rPr lang="ro-RO" altLang="en-US"/>
              <a:pPr/>
              <a:t>‹#›</a:t>
            </a:fld>
            <a:endParaRPr lang="ro-RO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8D541F-1B3C-4A4B-9458-5D2A80375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0AD9B-6647-42C2-9CA0-3B01D64B0947}" type="datetimeFigureOut">
              <a:rPr lang="en-US"/>
              <a:pPr>
                <a:defRPr/>
              </a:pPr>
              <a:t>3/23/2021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58626-A572-4BD4-B00F-CA0A968D5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30096-F49A-436A-90F7-A8A8DCA52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4AC17B-4A70-426C-94B8-284660D289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6684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325012B-1145-4E20-9DDC-7BB184CB3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83D04-79BD-4DF4-BEC9-E17DA06DB9CA}" type="datetimeFigureOut">
              <a:rPr lang="en-US"/>
              <a:pPr>
                <a:defRPr/>
              </a:pPr>
              <a:t>3/23/2021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C14CAD9-019B-4558-A1DD-A9D4E5008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20A6CA-69F1-4C1E-97F5-5FB36951F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1288EA-C44C-46B2-9B34-45D5DE312B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756997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40A22-258F-4B95-BEF4-98E6F9A1C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53764-54C6-49EC-8ACE-45C8AABEEF20}" type="datetimeFigureOut">
              <a:rPr lang="en-US"/>
              <a:pPr>
                <a:defRPr/>
              </a:pPr>
              <a:t>3/23/2021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0FD752-FAC0-4EF9-88BE-87BDEB9FC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10D3B-08DC-4707-96A7-5122058E9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1E0E21-4738-4FB1-91E1-9D3C6D30DD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968531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4D8AA9-B6C5-47EF-9446-6D2587138D38}"/>
              </a:ext>
            </a:extLst>
          </p:cNvPr>
          <p:cNvSpPr txBox="1"/>
          <p:nvPr/>
        </p:nvSpPr>
        <p:spPr>
          <a:xfrm>
            <a:off x="898525" y="971550"/>
            <a:ext cx="801688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/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C3691D-3192-4346-9D45-7290F526C249}"/>
              </a:ext>
            </a:extLst>
          </p:cNvPr>
          <p:cNvSpPr txBox="1"/>
          <p:nvPr/>
        </p:nvSpPr>
        <p:spPr>
          <a:xfrm>
            <a:off x="9329738" y="2613025"/>
            <a:ext cx="803275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A309A0F-8F4E-4A59-90C0-489B0E399FA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3AD05-3AEF-4191-B2B7-C3ED9288F9DA}" type="datetimeFigureOut">
              <a:rPr lang="en-US"/>
              <a:pPr>
                <a:defRPr/>
              </a:pPr>
              <a:t>3/23/2021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FAC05B5-680A-47C4-990A-A8922AD92B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FB42E3D-AD1B-4E1C-A369-6B6612B9C83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E43AC38D-7627-47D6-84B3-9DE80C5990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165491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4B7E0-3FB7-49A9-A329-D71D99B1B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D4099-CA60-48B9-9490-106233A24908}" type="datetimeFigureOut">
              <a:rPr lang="en-US"/>
              <a:pPr>
                <a:defRPr/>
              </a:pPr>
              <a:t>3/23/2021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9932A-50E9-49C6-B5CA-3E92B5D75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0F79A-E817-4454-AA5C-18D7251F2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C4AC3F-C29A-46E8-B99B-87B562C955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71483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DC085F3-E730-4243-85FC-68E9EDA6F810}"/>
              </a:ext>
            </a:extLst>
          </p:cNvPr>
          <p:cNvCxnSpPr/>
          <p:nvPr/>
        </p:nvCxnSpPr>
        <p:spPr>
          <a:xfrm>
            <a:off x="372586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9FD2F3C-432A-4E1B-B8EF-74FAED4655A5}"/>
              </a:ext>
            </a:extLst>
          </p:cNvPr>
          <p:cNvCxnSpPr/>
          <p:nvPr/>
        </p:nvCxnSpPr>
        <p:spPr>
          <a:xfrm>
            <a:off x="69627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FF995EF-4E9A-4151-91F1-60B0FA9E006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F1113-1C82-45D9-9A35-DFCCE71C9996}" type="datetimeFigureOut">
              <a:rPr lang="en-US"/>
              <a:pPr>
                <a:defRPr/>
              </a:pPr>
              <a:t>3/23/2021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CBEE633-F0C9-49E7-AE66-C3DA197A808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F211367-9431-4D7A-AECE-C1F29786C94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93086F68-5D3C-4526-8EF1-EECF93BD48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767907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603D3E-DF99-4465-9077-0C9A4DC41AD3}"/>
              </a:ext>
            </a:extLst>
          </p:cNvPr>
          <p:cNvCxnSpPr/>
          <p:nvPr/>
        </p:nvCxnSpPr>
        <p:spPr>
          <a:xfrm>
            <a:off x="372586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E2A2429-6369-46C0-9FB0-2CCFD015A310}"/>
              </a:ext>
            </a:extLst>
          </p:cNvPr>
          <p:cNvCxnSpPr/>
          <p:nvPr/>
        </p:nvCxnSpPr>
        <p:spPr>
          <a:xfrm>
            <a:off x="69627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CE1231ED-C78A-4F99-9066-73790765F39E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E8F0D-4A7C-4366-8DB2-1CF819AC1363}" type="datetimeFigureOut">
              <a:rPr lang="en-US"/>
              <a:pPr>
                <a:defRPr/>
              </a:pPr>
              <a:t>3/23/2021</a:t>
            </a:fld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7AECE52-9628-4703-AF1B-C7B638E2A43A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AF9CFF1-8E69-40D6-A639-648EA7D37B0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fld id="{6835CA70-40F6-42FF-878E-171DD72328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561565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2687A-4721-4D45-A370-691E206E4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C3895-A1E0-4314-B472-908EC21ECFF9}" type="datetimeFigureOut">
              <a:rPr lang="en-US"/>
              <a:pPr>
                <a:defRPr/>
              </a:pPr>
              <a:t>3/23/2021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200C8-626D-48AE-B8A7-22614055A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EE4CBF-1CCF-4BAE-A175-362E756E3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B9DC15-7402-48B9-A142-AAEE06B973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9722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51154-D859-425F-9398-DCB0484FD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20826-49D3-4C09-8165-F490A3CF5174}" type="datetimeFigureOut">
              <a:rPr lang="en-US"/>
              <a:pPr>
                <a:defRPr/>
              </a:pPr>
              <a:t>3/23/2021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5BB72-9163-4D26-ABC6-D212775ED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97BCD-C55F-476D-97AE-838FF34AF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5A5879-2538-4EB8-A58E-A035692921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3392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B6876-347F-4802-BBF3-667963B17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65091-84AB-46C7-A8F0-26A9DB7278FE}" type="datetimeFigureOut">
              <a:rPr lang="en-US"/>
              <a:pPr>
                <a:defRPr/>
              </a:pPr>
              <a:t>3/23/2021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B57D5-ED1C-4C54-AB6D-71A04007E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E3BDC-3F24-4CEE-93B4-A0A280263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FD7A1C-624D-4ED1-8ED6-3C1E1E067B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2601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40FB0-64EA-4434-8223-48201A22B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0D3E7-1169-4D57-A20D-BC91DE3A837F}" type="datetimeFigureOut">
              <a:rPr lang="en-US"/>
              <a:pPr>
                <a:defRPr/>
              </a:pPr>
              <a:t>3/23/2021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7D3E7C-5062-489A-97E0-46E39D568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CD470-0AD1-4BD7-BB37-BCE5961EE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18666B-E387-469D-895A-DDC95C90D0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6488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4FC4AF1-C833-4F71-ABFA-79961B570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2CB2B-6811-4159-A403-03FA478E8DCE}" type="datetimeFigureOut">
              <a:rPr lang="en-US"/>
              <a:pPr>
                <a:defRPr/>
              </a:pPr>
              <a:t>3/23/2021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5530869-AC00-4270-8B75-053704148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2351D64-AABC-4216-8577-14B56A18A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75BAA1-9269-4722-A02F-F45A684F2E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4909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D466BA7-E783-4F73-B576-2DAA7F166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682D1-8A8F-4CF5-8A38-662FAB33E99E}" type="datetimeFigureOut">
              <a:rPr lang="en-US"/>
              <a:pPr>
                <a:defRPr/>
              </a:pPr>
              <a:t>3/23/2021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4106F9B-9AD1-403C-9BAC-3D75D82B4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36E3220-AFFA-419E-824C-047C8CE4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D1475B-5264-44C8-B4FD-18B16ECDA8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580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69FBE3A-7A23-4223-B905-2B1A479C6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915C0-38F9-480D-837F-EB2A21FCB762}" type="datetimeFigureOut">
              <a:rPr lang="en-US"/>
              <a:pPr>
                <a:defRPr/>
              </a:pPr>
              <a:t>3/23/2021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A271E35-63AD-4B52-874E-4326182B2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5B4E021-8814-41FA-B350-F20E624B4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A00944-E822-45BD-8FEF-2ADBCCD364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177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060B8AA-60DA-44F1-91DE-080C4118D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248D6-9A12-4C6A-AE38-CE9855F596B4}" type="datetimeFigureOut">
              <a:rPr lang="en-US"/>
              <a:pPr>
                <a:defRPr/>
              </a:pPr>
              <a:t>3/23/2021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756D606-BD81-4B0D-A961-69E4FA19A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27F4D46-56A7-4CF9-8A5D-09DE7308A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2C0C77-F1A7-4D1E-BFC2-BB7833B6CA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0701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A889A39-A427-4672-8385-146820027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38168-DB71-41ED-9955-4CC87D39F48E}" type="datetimeFigureOut">
              <a:rPr lang="en-US"/>
              <a:pPr>
                <a:defRPr/>
              </a:pPr>
              <a:t>3/23/2021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9B2B23E-3B12-477F-9939-598CCE845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B159FBC-D105-4F23-A166-276DCCBAE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D7F4F5-FF85-49DD-B0F6-F9BE510044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6818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A636352-6525-440C-BC99-583F0C117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40EE6-DA37-445F-8224-D643383F40BF}" type="datetimeFigureOut">
              <a:rPr lang="en-US"/>
              <a:pPr>
                <a:defRPr/>
              </a:pPr>
              <a:t>3/23/2021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C112CE1-B859-47B9-9DB4-FD128E1E3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6B05CD8-5FE8-4627-9030-2D21A6B29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1D20FA-3408-447B-A8C0-3B27B29066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5863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>
            <a:extLst>
              <a:ext uri="{FF2B5EF4-FFF2-40B4-BE49-F238E27FC236}">
                <a16:creationId xmlns:a16="http://schemas.microsoft.com/office/drawing/2014/main" id="{5FCABFB8-E064-4C31-B0FC-65C04CBD1A6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>
            <a:fillRect/>
          </a:stretch>
        </p:blipFill>
        <p:spPr bwMode="auto">
          <a:xfrm>
            <a:off x="0" y="2670175"/>
            <a:ext cx="4037013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6">
            <a:extLst>
              <a:ext uri="{FF2B5EF4-FFF2-40B4-BE49-F238E27FC236}">
                <a16:creationId xmlns:a16="http://schemas.microsoft.com/office/drawing/2014/main" id="{10D10C1B-5121-4BC7-8D82-1CB299C0B88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>
            <a:fillRect/>
          </a:stretch>
        </p:blipFill>
        <p:spPr bwMode="auto">
          <a:xfrm>
            <a:off x="0" y="2892425"/>
            <a:ext cx="1522413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167001E1-E81A-4F49-AE66-0203C93C59F8}"/>
              </a:ext>
            </a:extLst>
          </p:cNvPr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31" name="Picture 8">
            <a:extLst>
              <a:ext uri="{FF2B5EF4-FFF2-40B4-BE49-F238E27FC236}">
                <a16:creationId xmlns:a16="http://schemas.microsoft.com/office/drawing/2014/main" id="{9ECE5352-B55F-461E-859A-AD90D7093A0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>
            <a:fillRect/>
          </a:stretch>
        </p:blipFill>
        <p:spPr bwMode="auto">
          <a:xfrm>
            <a:off x="7999413" y="0"/>
            <a:ext cx="1603375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9">
            <a:extLst>
              <a:ext uri="{FF2B5EF4-FFF2-40B4-BE49-F238E27FC236}">
                <a16:creationId xmlns:a16="http://schemas.microsoft.com/office/drawing/2014/main" id="{1C85F727-D580-4CDB-9BAC-6058FF42913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>
            <a:fillRect/>
          </a:stretch>
        </p:blipFill>
        <p:spPr bwMode="auto">
          <a:xfrm>
            <a:off x="8605838" y="6096000"/>
            <a:ext cx="9937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47181FB-7ADA-4849-8272-A9E93CFEE502}"/>
              </a:ext>
            </a:extLst>
          </p:cNvPr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4" name="Title Placeholder 1">
            <a:extLst>
              <a:ext uri="{FF2B5EF4-FFF2-40B4-BE49-F238E27FC236}">
                <a16:creationId xmlns:a16="http://schemas.microsoft.com/office/drawing/2014/main" id="{D165BB4D-12BF-406A-8CBF-7D88BDCC65E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46113" y="452438"/>
            <a:ext cx="940435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o-RO"/>
              <a:t>Click to edit Master title style</a:t>
            </a:r>
          </a:p>
        </p:txBody>
      </p:sp>
      <p:sp>
        <p:nvSpPr>
          <p:cNvPr id="1035" name="Text Placeholder 2">
            <a:extLst>
              <a:ext uri="{FF2B5EF4-FFF2-40B4-BE49-F238E27FC236}">
                <a16:creationId xmlns:a16="http://schemas.microsoft.com/office/drawing/2014/main" id="{EDAC609C-F8E1-444E-813E-B64062AB07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103313" y="2052638"/>
            <a:ext cx="8947150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o-RO"/>
              <a:t>Edit Master text styles</a:t>
            </a:r>
          </a:p>
          <a:p>
            <a:pPr lvl="1"/>
            <a:r>
              <a:rPr lang="en-US" altLang="ro-RO"/>
              <a:t>Second level</a:t>
            </a:r>
          </a:p>
          <a:p>
            <a:pPr lvl="2"/>
            <a:r>
              <a:rPr lang="en-US" altLang="ro-RO"/>
              <a:t>Third level</a:t>
            </a:r>
          </a:p>
          <a:p>
            <a:pPr lvl="3"/>
            <a:r>
              <a:rPr lang="en-US" altLang="ro-RO"/>
              <a:t>Fourth level</a:t>
            </a:r>
          </a:p>
          <a:p>
            <a:pPr lvl="4"/>
            <a:r>
              <a:rPr lang="en-US" altLang="ro-RO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BA10F-BFD9-487A-97DD-419BD4A6F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155238" y="1790700"/>
            <a:ext cx="990600" cy="304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79A9844A-2CD1-4E61-81E2-4C79F089F4C9}" type="datetimeFigureOut">
              <a:rPr lang="en-US"/>
              <a:pPr>
                <a:defRPr/>
              </a:pPr>
              <a:t>3/23/2021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FF1D0-A8CE-4C5C-83F2-2E5ED4B6E9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8951118" y="3225007"/>
            <a:ext cx="3859213" cy="3048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C9237-D193-41E5-8C24-4F5AF5881A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0352088" y="295275"/>
            <a:ext cx="838200" cy="7683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2800">
                <a:solidFill>
                  <a:srgbClr val="FFFFFF"/>
                </a:solidFill>
              </a:defRPr>
            </a:lvl1pPr>
          </a:lstStyle>
          <a:p>
            <a:fld id="{AE2C4584-F170-4392-9ADB-CC03C23B313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  <p:sldLayoutId id="2147484089" r:id="rId12"/>
    <p:sldLayoutId id="2147484086" r:id="rId13"/>
    <p:sldLayoutId id="2147484090" r:id="rId14"/>
    <p:sldLayoutId id="2147484091" r:id="rId15"/>
    <p:sldLayoutId id="2147484087" r:id="rId16"/>
    <p:sldLayoutId id="2147484088" r:id="rId17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160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mist-dn-cf.ro/a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>
            <a:extLst>
              <a:ext uri="{FF2B5EF4-FFF2-40B4-BE49-F238E27FC236}">
                <a16:creationId xmlns:a16="http://schemas.microsoft.com/office/drawing/2014/main" id="{11578E75-2289-435A-8535-CF4F100BFE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25" y="331788"/>
            <a:ext cx="55943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itle 1">
            <a:extLst>
              <a:ext uri="{FF2B5EF4-FFF2-40B4-BE49-F238E27FC236}">
                <a16:creationId xmlns:a16="http://schemas.microsoft.com/office/drawing/2014/main" id="{DFF8780F-D9BA-4AE2-97A2-FE066274B835}"/>
              </a:ext>
            </a:extLst>
          </p:cNvPr>
          <p:cNvSpPr txBox="1">
            <a:spLocks/>
          </p:cNvSpPr>
          <p:nvPr/>
        </p:nvSpPr>
        <p:spPr bwMode="auto">
          <a:xfrm>
            <a:off x="0" y="1892300"/>
            <a:ext cx="12250738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>
                <a:solidFill>
                  <a:schemeClr val="bg1"/>
                </a:solidFill>
                <a:latin typeface="Trebuchet MS" panose="020B0603020202020204" pitchFamily="34" charset="0"/>
              </a:rPr>
              <a:t>MĂSURI DE ÎMBUNĂTĂȚIRE A SIGURANȚEI</a:t>
            </a:r>
            <a:br>
              <a:rPr lang="en-US" altLang="en-US" sz="400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en-US" altLang="en-US" sz="4000">
                <a:solidFill>
                  <a:schemeClr val="bg1"/>
                </a:solidFill>
                <a:latin typeface="Trebuchet MS" panose="020B0603020202020204" pitchFamily="34" charset="0"/>
              </a:rPr>
              <a:t>TRAFICULUI PRIN AMENAJAREA TRECERILOR</a:t>
            </a:r>
            <a:br>
              <a:rPr lang="en-US" altLang="en-US" sz="400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es-ES" altLang="en-US" sz="4000">
                <a:solidFill>
                  <a:schemeClr val="bg1"/>
                </a:solidFill>
                <a:latin typeface="Trebuchet MS" panose="020B0603020202020204" pitchFamily="34" charset="0"/>
              </a:rPr>
              <a:t>LA NIVEL A DRUMURILOR CU CALEA FERATĂ</a:t>
            </a:r>
            <a:endParaRPr lang="en-US" altLang="en-US" sz="400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6148" name="Title 1">
            <a:extLst>
              <a:ext uri="{FF2B5EF4-FFF2-40B4-BE49-F238E27FC236}">
                <a16:creationId xmlns:a16="http://schemas.microsoft.com/office/drawing/2014/main" id="{7E38006C-51A7-4C16-A6FB-1A630E822855}"/>
              </a:ext>
            </a:extLst>
          </p:cNvPr>
          <p:cNvSpPr txBox="1">
            <a:spLocks/>
          </p:cNvSpPr>
          <p:nvPr/>
        </p:nvSpPr>
        <p:spPr bwMode="auto">
          <a:xfrm>
            <a:off x="-195263" y="5297488"/>
            <a:ext cx="12250738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o-RO" altLang="en-US" sz="2800" i="1">
                <a:solidFill>
                  <a:schemeClr val="bg1"/>
                </a:solidFill>
                <a:latin typeface="Trebuchet MS" panose="020B0603020202020204" pitchFamily="34" charset="0"/>
              </a:rPr>
              <a:t>ing. Cristian ANDREI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o-RO" altLang="en-US" sz="2800" i="1">
                <a:solidFill>
                  <a:schemeClr val="bg1"/>
                </a:solidFill>
                <a:latin typeface="Trebuchet MS" panose="020B0603020202020204" pitchFamily="34" charset="0"/>
              </a:rPr>
              <a:t>Director în cadrul CNAIR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o-RO" altLang="en-US" sz="2800" i="1">
                <a:solidFill>
                  <a:schemeClr val="bg1"/>
                </a:solidFill>
                <a:latin typeface="Trebuchet MS" panose="020B0603020202020204" pitchFamily="34" charset="0"/>
              </a:rPr>
              <a:t>Direcția Siguranța Circulației și Monitorizare Trafic </a:t>
            </a:r>
            <a:endParaRPr lang="en-US" altLang="en-US" sz="2800" i="1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6149" name="Picture 3">
            <a:extLst>
              <a:ext uri="{FF2B5EF4-FFF2-40B4-BE49-F238E27FC236}">
                <a16:creationId xmlns:a16="http://schemas.microsoft.com/office/drawing/2014/main" id="{2360C002-4FA2-4B77-B4E4-7113E439F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5876925"/>
            <a:ext cx="830262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484EA3C4-FAA6-4EB2-9A3C-972C61FA0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38" y="0"/>
            <a:ext cx="4333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>
            <a:extLst>
              <a:ext uri="{FF2B5EF4-FFF2-40B4-BE49-F238E27FC236}">
                <a16:creationId xmlns:a16="http://schemas.microsoft.com/office/drawing/2014/main" id="{51D0CAD0-9D77-41C6-AE0A-3442A58D6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8938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DA4741FD-9F77-4EDD-B994-41108B8E91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0288"/>
            <a:ext cx="4198938" cy="328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>
            <a:extLst>
              <a:ext uri="{FF2B5EF4-FFF2-40B4-BE49-F238E27FC236}">
                <a16:creationId xmlns:a16="http://schemas.microsoft.com/office/drawing/2014/main" id="{FDB2B389-5F23-44E7-9298-AFDFDC45FD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0"/>
            <a:ext cx="3659187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>
            <a:extLst>
              <a:ext uri="{FF2B5EF4-FFF2-40B4-BE49-F238E27FC236}">
                <a16:creationId xmlns:a16="http://schemas.microsoft.com/office/drawing/2014/main" id="{89C3F71B-956C-4FE8-865C-F9ACA74B1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3570288"/>
            <a:ext cx="3659187" cy="328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7111447-52FC-4DAC-8579-5DE6F8297BF6}"/>
              </a:ext>
            </a:extLst>
          </p:cNvPr>
          <p:cNvGraphicFramePr>
            <a:graphicFrameLocks/>
          </p:cNvGraphicFramePr>
          <p:nvPr/>
        </p:nvGraphicFramePr>
        <p:xfrm>
          <a:off x="659876" y="867266"/>
          <a:ext cx="10539167" cy="5571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4D1B538D-4CE7-4831-8A58-A4C2A711D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6675" y="434975"/>
            <a:ext cx="12192000" cy="630238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o-RO" alt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PROMOVAREA PROIECTULUI:             </a:t>
            </a:r>
            <a:r>
              <a:rPr lang="en-US" altLang="ro-RO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https://mist-dn-cf.ro/a</a:t>
            </a:r>
            <a:br>
              <a:rPr lang="ro-RO" alt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ro-RO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id="{875F4A62-C69F-4F6C-81DC-6E129E6C09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25" y="839788"/>
            <a:ext cx="9271000" cy="581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8B62478-B9FC-4758-9DF9-E43E7BFDC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4950" y="722313"/>
            <a:ext cx="625316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o-RO" altLang="ro-RO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 MULȚUMESC PENTRU ATENȚIA ACORDATĂ!</a:t>
            </a:r>
          </a:p>
        </p:txBody>
      </p:sp>
      <p:pic>
        <p:nvPicPr>
          <p:cNvPr id="18435" name="Picture Placeholder 3">
            <a:extLst>
              <a:ext uri="{FF2B5EF4-FFF2-40B4-BE49-F238E27FC236}">
                <a16:creationId xmlns:a16="http://schemas.microsoft.com/office/drawing/2014/main" id="{388830A1-6F19-4C90-92CC-F5E6B5CD9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" b="1878"/>
          <a:stretch>
            <a:fillRect/>
          </a:stretch>
        </p:blipFill>
        <p:spPr bwMode="auto">
          <a:xfrm>
            <a:off x="2065338" y="1800225"/>
            <a:ext cx="7673975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>
            <a:extLst>
              <a:ext uri="{FF2B5EF4-FFF2-40B4-BE49-F238E27FC236}">
                <a16:creationId xmlns:a16="http://schemas.microsoft.com/office/drawing/2014/main" id="{0DE7CB32-E1F7-4205-922B-114D2649D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25" y="331788"/>
            <a:ext cx="55943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Subtitle 2">
            <a:extLst>
              <a:ext uri="{FF2B5EF4-FFF2-40B4-BE49-F238E27FC236}">
                <a16:creationId xmlns:a16="http://schemas.microsoft.com/office/drawing/2014/main" id="{F4BC7F61-0F39-436C-BC0B-2DB6D30E9B42}"/>
              </a:ext>
            </a:extLst>
          </p:cNvPr>
          <p:cNvSpPr txBox="1">
            <a:spLocks/>
          </p:cNvSpPr>
          <p:nvPr/>
        </p:nvSpPr>
        <p:spPr bwMode="auto">
          <a:xfrm>
            <a:off x="231775" y="1604963"/>
            <a:ext cx="11960225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ro-RO" altLang="ro-RO" sz="2800">
                <a:latin typeface="Times New Roman" panose="02020603050405020304" pitchFamily="18" charset="0"/>
                <a:cs typeface="Times New Roman" panose="02020603050405020304" pitchFamily="18" charset="0"/>
              </a:rPr>
              <a:t>Proiect finanțat cu fonduri europene</a:t>
            </a:r>
            <a:r>
              <a:rPr lang="en-US" altLang="ro-RO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altLang="ro-RO" sz="2800">
                <a:latin typeface="Times New Roman" panose="02020603050405020304" pitchFamily="18" charset="0"/>
                <a:cs typeface="Times New Roman" panose="02020603050405020304" pitchFamily="18" charset="0"/>
              </a:rPr>
              <a:t>nerambursabile din cadrul Programului</a:t>
            </a:r>
            <a:r>
              <a:rPr lang="en-US" altLang="ro-RO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altLang="ro-RO" sz="2800">
                <a:latin typeface="Times New Roman" panose="02020603050405020304" pitchFamily="18" charset="0"/>
                <a:cs typeface="Times New Roman" panose="02020603050405020304" pitchFamily="18" charset="0"/>
              </a:rPr>
              <a:t>Operațional</a:t>
            </a:r>
            <a:r>
              <a:rPr lang="en-US" altLang="ro-RO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altLang="ro-RO" sz="2800">
                <a:latin typeface="Times New Roman" panose="02020603050405020304" pitchFamily="18" charset="0"/>
                <a:cs typeface="Times New Roman" panose="02020603050405020304" pitchFamily="18" charset="0"/>
              </a:rPr>
              <a:t>Infrastructură Mare 2014-2020</a:t>
            </a:r>
            <a:r>
              <a:rPr lang="en-US" altLang="ro-RO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o-RO" altLang="ro-RO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o-RO" altLang="ro-RO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Valoare: 34.324.881,41 Ron (cu TVA) </a:t>
            </a:r>
          </a:p>
          <a:p>
            <a:pPr eaLnBrk="1" hangingPunct="1"/>
            <a:r>
              <a:rPr lang="it-IT" altLang="ro-RO" sz="2800">
                <a:latin typeface="Times New Roman" panose="02020603050405020304" pitchFamily="18" charset="0"/>
                <a:cs typeface="Times New Roman" panose="02020603050405020304" pitchFamily="18" charset="0"/>
              </a:rPr>
              <a:t> 85% contribuții Europene din Fondul </a:t>
            </a:r>
            <a:r>
              <a:rPr lang="ro-RO" altLang="ro-RO" sz="2800">
                <a:latin typeface="Times New Roman" panose="02020603050405020304" pitchFamily="18" charset="0"/>
                <a:cs typeface="Times New Roman" panose="02020603050405020304" pitchFamily="18" charset="0"/>
              </a:rPr>
              <a:t>European de Dezvoltare Regională</a:t>
            </a:r>
            <a:endParaRPr lang="en-US" altLang="ro-RO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2915A01-C164-4023-A993-76669542551C}"/>
              </a:ext>
            </a:extLst>
          </p:cNvPr>
          <p:cNvGraphicFramePr>
            <a:graphicFrameLocks noGrp="1"/>
          </p:cNvGraphicFramePr>
          <p:nvPr/>
        </p:nvGraphicFramePr>
        <p:xfrm>
          <a:off x="231775" y="3879850"/>
          <a:ext cx="11757025" cy="2978798"/>
        </p:xfrm>
        <a:graphic>
          <a:graphicData uri="http://schemas.openxmlformats.org/drawingml/2006/table">
            <a:tbl>
              <a:tblPr/>
              <a:tblGrid>
                <a:gridCol w="2055813">
                  <a:extLst>
                    <a:ext uri="{9D8B030D-6E8A-4147-A177-3AD203B41FA5}">
                      <a16:colId xmlns:a16="http://schemas.microsoft.com/office/drawing/2014/main" val="3139264255"/>
                    </a:ext>
                  </a:extLst>
                </a:gridCol>
                <a:gridCol w="9701212">
                  <a:extLst>
                    <a:ext uri="{9D8B030D-6E8A-4147-A177-3AD203B41FA5}">
                      <a16:colId xmlns:a16="http://schemas.microsoft.com/office/drawing/2014/main" val="1522930598"/>
                    </a:ext>
                  </a:extLst>
                </a:gridCol>
              </a:tblGrid>
              <a:tr h="1189038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o-RO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Componenta 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o-RO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ro-RO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 2.5 Apel de proiecte ce vizeaz</a:t>
                      </a:r>
                      <a:r>
                        <a:rPr kumimoji="0" lang="ro-RO" altLang="ro-RO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</a:t>
                      </a:r>
                      <a:r>
                        <a:rPr kumimoji="0" lang="pt-BR" altLang="ro-RO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cre</a:t>
                      </a:r>
                      <a:r>
                        <a:rPr kumimoji="0" lang="ro-RO" altLang="ro-RO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ș</a:t>
                      </a:r>
                      <a:r>
                        <a:rPr kumimoji="0" lang="pt-BR" altLang="ro-RO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terea</a:t>
                      </a:r>
                      <a:r>
                        <a:rPr kumimoji="0" lang="ro-RO" altLang="ro-RO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ro-RO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gradului de siguran</a:t>
                      </a:r>
                      <a:r>
                        <a:rPr kumimoji="0" lang="ro-RO" altLang="ro-RO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ță</a:t>
                      </a:r>
                      <a:r>
                        <a:rPr kumimoji="0" lang="en-US" altLang="ro-RO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o-RO" altLang="ro-RO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ș</a:t>
                      </a:r>
                      <a:r>
                        <a:rPr kumimoji="0" lang="en-US" altLang="ro-RO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îmbun</a:t>
                      </a:r>
                      <a:r>
                        <a:rPr kumimoji="0" lang="ro-RO" altLang="ro-RO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</a:t>
                      </a:r>
                      <a:r>
                        <a:rPr kumimoji="0" lang="en-US" altLang="ro-RO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kumimoji="0" lang="ro-RO" altLang="ro-RO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ăț</a:t>
                      </a:r>
                      <a:r>
                        <a:rPr kumimoji="0" lang="en-US" altLang="ro-RO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irea</a:t>
                      </a:r>
                      <a:r>
                        <a:rPr kumimoji="0" lang="ro-RO" altLang="ro-RO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pt-BR" altLang="ro-RO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Condi</a:t>
                      </a:r>
                      <a:r>
                        <a:rPr kumimoji="0" lang="ro-RO" altLang="ro-RO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ț</a:t>
                      </a:r>
                      <a:r>
                        <a:rPr kumimoji="0" lang="pt-BR" altLang="ro-RO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iilor de mediu pe toate modurile de</a:t>
                      </a:r>
                      <a:r>
                        <a:rPr kumimoji="0" lang="ro-RO" altLang="ro-RO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fr-FR" altLang="ro-RO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transport - proiecte noi de investi</a:t>
                      </a:r>
                      <a:r>
                        <a:rPr kumimoji="0" lang="ro-RO" altLang="ro-RO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ț</a:t>
                      </a:r>
                      <a:r>
                        <a:rPr kumimoji="0" lang="fr-FR" altLang="ro-RO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846868"/>
                  </a:ext>
                </a:extLst>
              </a:tr>
              <a:tr h="822325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ro-RO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Axa Prioritara </a:t>
                      </a:r>
                      <a:endParaRPr kumimoji="0" lang="en-US" altLang="ro-RO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ro-RO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Dezvoltarea unui sistem de transport</a:t>
                      </a:r>
                      <a:r>
                        <a:rPr kumimoji="0" lang="ro-RO" altLang="ro-RO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it-IT" altLang="ro-RO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multimodal, de calitate, durabil si eficient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154728"/>
                  </a:ext>
                </a:extLst>
              </a:tr>
              <a:tr h="966788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o-RO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Opera</a:t>
                      </a:r>
                      <a:r>
                        <a:rPr kumimoji="0" lang="ro-RO" altLang="ro-RO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ț</a:t>
                      </a:r>
                      <a:r>
                        <a:rPr kumimoji="0" lang="en-US" altLang="ro-RO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iunea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o-RO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o-RO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Cre</a:t>
                      </a:r>
                      <a:r>
                        <a:rPr kumimoji="0" lang="ro-RO" altLang="ro-RO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ș</a:t>
                      </a:r>
                      <a:r>
                        <a:rPr kumimoji="0" lang="en-US" altLang="ro-RO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terea gradului de siguran</a:t>
                      </a:r>
                      <a:r>
                        <a:rPr kumimoji="0" lang="ro-RO" altLang="ro-RO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ță și </a:t>
                      </a:r>
                      <a:r>
                        <a:rPr kumimoji="0" lang="en-US" altLang="ro-RO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securitate pe toate modurile de transport </a:t>
                      </a:r>
                      <a:r>
                        <a:rPr kumimoji="0" lang="ro-RO" altLang="ro-RO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ș</a:t>
                      </a:r>
                      <a:r>
                        <a:rPr kumimoji="0" lang="en-US" altLang="ro-RO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kumimoji="0" lang="ro-RO" altLang="ro-RO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ro-RO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reducerea impactului transporturilor asupra</a:t>
                      </a:r>
                      <a:r>
                        <a:rPr kumimoji="0" lang="ro-RO" altLang="ro-RO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ro-RO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mediului</a:t>
                      </a:r>
                      <a:endParaRPr kumimoji="0" lang="en-US" altLang="ro-RO" sz="2400" b="0" i="1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78583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4546022-3CB2-47CD-A883-18D303863351}"/>
              </a:ext>
            </a:extLst>
          </p:cNvPr>
          <p:cNvSpPr/>
          <p:nvPr/>
        </p:nvSpPr>
        <p:spPr>
          <a:xfrm>
            <a:off x="484188" y="544513"/>
            <a:ext cx="11077575" cy="55403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1800"/>
              </a:spcAft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Zona de impact 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proiectului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reprezentat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re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drumuri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ionale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beneficiarul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final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fiind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popula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României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800"/>
              </a:spcAft>
              <a:defRPr/>
            </a:pP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Astfel, principalele p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beneficiare ale proiectului sunt:</a:t>
            </a:r>
          </a:p>
          <a:p>
            <a:pPr marL="342900" indent="-342900">
              <a:lnSpc>
                <a:spcPct val="150000"/>
              </a:lnSpc>
              <a:spcAft>
                <a:spcPts val="1800"/>
              </a:spcAft>
              <a:buFont typeface="Wingdings" panose="05000000000000000000" pitchFamily="2" charset="2"/>
              <a:buChar char="Ø"/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Utilizatorii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transport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conduc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torii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auto 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operatorii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sistemelor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transport)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Aft>
                <a:spcPts val="1800"/>
              </a:spcAft>
              <a:buFont typeface="Wingdings" panose="05000000000000000000" pitchFamily="2" charset="2"/>
              <a:buChar char="Ø"/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Comunit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ăț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locale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Aft>
                <a:spcPts val="1800"/>
              </a:spcAft>
              <a:buFont typeface="Wingdings" panose="05000000000000000000" pitchFamily="2" charset="2"/>
              <a:buChar char="Ø"/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Serviciile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publice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5B21E4AD-3255-4E67-A9CF-867E4FE31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0"/>
            <a:ext cx="967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C6599EA8-94CF-4163-96D7-AEE44D495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3250"/>
            <a:ext cx="12192000" cy="1455738"/>
          </a:xfrm>
        </p:spPr>
        <p:txBody>
          <a:bodyPr/>
          <a:lstStyle/>
          <a:p>
            <a:pPr algn="ctr" eaLnBrk="1" hangingPunct="1"/>
            <a:r>
              <a:rPr lang="ro-RO" altLang="ro-RO" sz="2800">
                <a:latin typeface="Trebuchet MS" panose="020B0603020202020204" pitchFamily="34" charset="0"/>
              </a:rPr>
              <a:t>OBIECTIVE:</a:t>
            </a:r>
            <a:br>
              <a:rPr lang="ro-RO" altLang="ro-RO" sz="2800">
                <a:latin typeface="Trebuchet MS" panose="020B0603020202020204" pitchFamily="34" charset="0"/>
              </a:rPr>
            </a:br>
            <a:r>
              <a:rPr lang="ro-RO" altLang="ro-RO" sz="2800">
                <a:latin typeface="Trebuchet MS" panose="020B0603020202020204" pitchFamily="34" charset="0"/>
              </a:rPr>
              <a:t> REDUCEREA CU 50% A NUMĂRULUI VICTIMELOR ACCIDENTELOR RUTIERE</a:t>
            </a:r>
            <a:endParaRPr lang="en-US" altLang="ro-RO" sz="2800">
              <a:latin typeface="Trebuchet MS" panose="020B0603020202020204" pitchFamily="34" charset="0"/>
            </a:endParaRPr>
          </a:p>
        </p:txBody>
      </p:sp>
      <p:sp>
        <p:nvSpPr>
          <p:cNvPr id="10243" name="Rectangle 5">
            <a:extLst>
              <a:ext uri="{FF2B5EF4-FFF2-40B4-BE49-F238E27FC236}">
                <a16:creationId xmlns:a16="http://schemas.microsoft.com/office/drawing/2014/main" id="{6FC6612E-0C9B-41F9-BCA5-42E68FEA0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25" y="1936750"/>
            <a:ext cx="11376025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3225" algn="l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3225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3225" algn="l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3225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3225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3225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3225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3225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403225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"/>
            </a:pPr>
            <a:r>
              <a:rPr lang="ro-RO" altLang="ro-RO" sz="2400">
                <a:latin typeface="Times New Roman" panose="02020603050405020304" pitchFamily="18" charset="0"/>
                <a:cs typeface="Times New Roman" panose="02020603050405020304" pitchFamily="18" charset="0"/>
              </a:rPr>
              <a:t>Scăderea numărului victimelor decedate sau rănite grav din accidentele produse la trecerile la nivel ale drumurilor naționale cu calea ferată;</a:t>
            </a:r>
            <a:endParaRPr lang="en-US" altLang="ro-RO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"/>
            </a:pPr>
            <a:r>
              <a:rPr lang="ro-RO" altLang="ro-RO" sz="2400">
                <a:latin typeface="Times New Roman" panose="02020603050405020304" pitchFamily="18" charset="0"/>
                <a:cs typeface="Times New Roman" panose="02020603050405020304" pitchFamily="18" charset="0"/>
              </a:rPr>
              <a:t>Iluminarea sectoarelor de drumuri naționale la trecerile la nivel cu calea ferată;</a:t>
            </a:r>
            <a:endParaRPr lang="en-US" altLang="ro-RO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"/>
            </a:pPr>
            <a:r>
              <a:rPr lang="ro-RO" altLang="ro-RO" sz="2400">
                <a:latin typeface="Times New Roman" panose="02020603050405020304" pitchFamily="18" charset="0"/>
                <a:cs typeface="Times New Roman" panose="02020603050405020304" pitchFamily="18" charset="0"/>
              </a:rPr>
              <a:t>Îmbunătățirea semnalizării rutiere verticale și orizontale a trecerilor la nivel cu calea ferată a drumurilor naționale, prin refacerea marcajelor rutiere și completarea semnalizării verticale;</a:t>
            </a:r>
            <a:endParaRPr lang="en-US" altLang="ro-RO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"/>
            </a:pPr>
            <a:r>
              <a:rPr lang="ro-RO" altLang="ro-RO" sz="2400">
                <a:latin typeface="Times New Roman" panose="02020603050405020304" pitchFamily="18" charset="0"/>
                <a:cs typeface="Times New Roman" panose="02020603050405020304" pitchFamily="18" charset="0"/>
              </a:rPr>
              <a:t>Diminuarea posibilităților de nerespectare a regulilor de circulație impuse de către conducătorii indisciplinați prin implementarea unei măsuri tehnice ce va interzice conducătorilor auto să efectueze manevra neregulamentară de depăsire.</a:t>
            </a:r>
            <a:endParaRPr lang="en-US" altLang="ro-RO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6461FA1B-A2AC-4A59-9467-183B4A0B7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4163"/>
            <a:ext cx="12192000" cy="1455737"/>
          </a:xfrm>
        </p:spPr>
        <p:txBody>
          <a:bodyPr/>
          <a:lstStyle/>
          <a:p>
            <a:pPr algn="ctr" eaLnBrk="1" hangingPunct="1"/>
            <a:r>
              <a:rPr lang="ro-RO" altLang="ro-RO" sz="2800">
                <a:latin typeface="Times New Roman" panose="02020603050405020304" pitchFamily="18" charset="0"/>
                <a:cs typeface="Times New Roman" panose="02020603050405020304" pitchFamily="18" charset="0"/>
              </a:rPr>
              <a:t>ACCIDENTELE RUTIERE ÎNREGISTRATE ÎN PERIOADA 2011-2018 </a:t>
            </a:r>
            <a:br>
              <a:rPr lang="ro-RO" altLang="ro-RO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altLang="ro-RO" sz="2800">
                <a:latin typeface="Times New Roman" panose="02020603050405020304" pitchFamily="18" charset="0"/>
                <a:cs typeface="Times New Roman" panose="02020603050405020304" pitchFamily="18" charset="0"/>
              </a:rPr>
              <a:t>PE REȚEAUA DE DRUMURI NAȚIONALE, </a:t>
            </a:r>
            <a:br>
              <a:rPr lang="ro-RO" altLang="ro-RO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altLang="ro-RO" sz="2800">
                <a:latin typeface="Times New Roman" panose="02020603050405020304" pitchFamily="18" charset="0"/>
                <a:cs typeface="Times New Roman" panose="02020603050405020304" pitchFamily="18" charset="0"/>
              </a:rPr>
              <a:t>PE SECTOARELE CU TRECERI LA NIVEL CU CALEA FERATĂ:</a:t>
            </a:r>
            <a:endParaRPr lang="en-US" altLang="ro-RO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7" name="Picture 4">
            <a:extLst>
              <a:ext uri="{FF2B5EF4-FFF2-40B4-BE49-F238E27FC236}">
                <a16:creationId xmlns:a16="http://schemas.microsoft.com/office/drawing/2014/main" id="{D68A1E3E-38B7-4324-A81D-86CF26006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2441575"/>
            <a:ext cx="4906962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6874BEC-7E16-4831-81B4-D0B171528C43}"/>
              </a:ext>
            </a:extLst>
          </p:cNvPr>
          <p:cNvGraphicFramePr>
            <a:graphicFrameLocks/>
          </p:cNvGraphicFramePr>
          <p:nvPr/>
        </p:nvGraphicFramePr>
        <p:xfrm>
          <a:off x="0" y="1930400"/>
          <a:ext cx="7460343" cy="4630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>
            <a:extLst>
              <a:ext uri="{FF2B5EF4-FFF2-40B4-BE49-F238E27FC236}">
                <a16:creationId xmlns:a16="http://schemas.microsoft.com/office/drawing/2014/main" id="{382EE370-88C4-4EED-819C-3175AB408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3" y="741363"/>
            <a:ext cx="11075987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</a:pPr>
            <a:r>
              <a:rPr lang="ro-RO" altLang="ro-RO" sz="2400">
                <a:latin typeface="Times New Roman" panose="02020603050405020304" pitchFamily="18" charset="0"/>
                <a:cs typeface="Times New Roman" panose="02020603050405020304" pitchFamily="18" charset="0"/>
              </a:rPr>
              <a:t>Conform raportului </a:t>
            </a:r>
            <a:r>
              <a:rPr lang="ro-RO" altLang="ro-RO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Road Safety Country Overview – România,</a:t>
            </a:r>
            <a:r>
              <a:rPr lang="ro-RO" altLang="ro-RO" sz="2400">
                <a:latin typeface="Times New Roman" panose="02020603050405020304" pitchFamily="18" charset="0"/>
                <a:cs typeface="Times New Roman" panose="02020603050405020304" pitchFamily="18" charset="0"/>
              </a:rPr>
              <a:t> existent pe site-ul oficial al Uniunii Europene, valorile pentru o persoană decedată sau rănită sunt: </a:t>
            </a:r>
            <a:endParaRPr lang="en-US" altLang="ro-RO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hangingPunct="1">
              <a:lnSpc>
                <a:spcPct val="150000"/>
              </a:lnSpc>
              <a:spcBef>
                <a:spcPct val="0"/>
              </a:spcBef>
              <a:spcAft>
                <a:spcPts val="1800"/>
              </a:spcAft>
              <a:buClrTx/>
              <a:buSzPts val="1100"/>
              <a:buFont typeface="Wingdings" panose="05000000000000000000" pitchFamily="2" charset="2"/>
              <a:buChar char="Ø"/>
            </a:pPr>
            <a:r>
              <a:rPr lang="ro-RO" altLang="ro-RO" sz="2400">
                <a:latin typeface="Times New Roman" panose="02020603050405020304" pitchFamily="18" charset="0"/>
                <a:cs typeface="Times New Roman" panose="02020603050405020304" pitchFamily="18" charset="0"/>
              </a:rPr>
              <a:t>Prețul unei vieți pierdute într-un accident rutier este evaluat la 1.048.000 euro;</a:t>
            </a:r>
            <a:endParaRPr lang="ro-RO" altLang="ro-RO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hangingPunct="1">
              <a:lnSpc>
                <a:spcPct val="150000"/>
              </a:lnSpc>
              <a:spcBef>
                <a:spcPct val="0"/>
              </a:spcBef>
              <a:spcAft>
                <a:spcPts val="1800"/>
              </a:spcAft>
              <a:buClrTx/>
              <a:buSzPts val="1100"/>
              <a:buFont typeface="Wingdings" panose="05000000000000000000" pitchFamily="2" charset="2"/>
              <a:buChar char="Ø"/>
            </a:pPr>
            <a:r>
              <a:rPr lang="ro-RO" altLang="ro-RO" sz="2400">
                <a:latin typeface="Times New Roman" panose="02020603050405020304" pitchFamily="18" charset="0"/>
                <a:cs typeface="Times New Roman" panose="02020603050405020304" pitchFamily="18" charset="0"/>
              </a:rPr>
              <a:t>Prețul unei persoane rănite grav într-un accident rutier este evaluat la 136.200 euro;</a:t>
            </a:r>
            <a:endParaRPr lang="ro-RO" altLang="ro-RO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hangingPunct="1">
              <a:lnSpc>
                <a:spcPct val="150000"/>
              </a:lnSpc>
              <a:spcBef>
                <a:spcPct val="0"/>
              </a:spcBef>
              <a:spcAft>
                <a:spcPts val="1800"/>
              </a:spcAft>
              <a:buClrTx/>
              <a:buSzPts val="1100"/>
              <a:buFont typeface="Wingdings" panose="05000000000000000000" pitchFamily="2" charset="2"/>
              <a:buChar char="Ø"/>
            </a:pPr>
            <a:r>
              <a:rPr lang="ro-RO" altLang="ro-RO" sz="2400">
                <a:latin typeface="Times New Roman" panose="02020603050405020304" pitchFamily="18" charset="0"/>
                <a:cs typeface="Times New Roman" panose="02020603050405020304" pitchFamily="18" charset="0"/>
              </a:rPr>
              <a:t>Prețul unei persoane rănite ușor într-un accident rutier este evaluat la 10.400 euro;</a:t>
            </a:r>
            <a:endParaRPr lang="en-US" altLang="ro-RO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48E08C2C-A677-4300-B82A-F64A876AB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0" y="4608513"/>
            <a:ext cx="112649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921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o-RO" altLang="ro-RO" sz="2400">
                <a:latin typeface="Times New Roman" panose="02020603050405020304" pitchFamily="18" charset="0"/>
                <a:cs typeface="Times New Roman" panose="02020603050405020304" pitchFamily="18" charset="0"/>
              </a:rPr>
              <a:t>Efectuând o corelare între numărul accidentelor rutiere și a persoanelor decedate sau rănite cu valoarea economică (pierderea societății) a acestora rezultă o pierdere totală de </a:t>
            </a:r>
            <a:r>
              <a:rPr lang="ro-RO" altLang="ro-RO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47.309.800 euro la nivelul României </a:t>
            </a:r>
            <a:r>
              <a:rPr lang="ro-RO" altLang="ro-RO" sz="2400">
                <a:latin typeface="Times New Roman" panose="02020603050405020304" pitchFamily="18" charset="0"/>
                <a:cs typeface="Times New Roman" panose="02020603050405020304" pitchFamily="18" charset="0"/>
              </a:rPr>
              <a:t>datorată accidentelor rutiere produse în ultimii 7 ani pe drumurile naționale la intersecțiile la nivel cu calea ferată.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>
            <a:extLst>
              <a:ext uri="{FF2B5EF4-FFF2-40B4-BE49-F238E27FC236}">
                <a16:creationId xmlns:a16="http://schemas.microsoft.com/office/drawing/2014/main" id="{A435209F-2505-4B95-8CA1-48B9BA72D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5" y="422275"/>
            <a:ext cx="110759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o-RO" altLang="ro-RO" sz="2400">
                <a:latin typeface="Times New Roman" panose="02020603050405020304" pitchFamily="18" charset="0"/>
                <a:cs typeface="Times New Roman" panose="02020603050405020304" pitchFamily="18" charset="0"/>
              </a:rPr>
              <a:t>Proiectul presupune implementarea următoarelor măsuri tehnice pentru fiecare intersecție la nivel cu calea ferată în parte:</a:t>
            </a:r>
            <a:endParaRPr lang="en-US" altLang="ro-RO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AE8D60B-8754-4730-A5EC-240238FDB807}"/>
              </a:ext>
            </a:extLst>
          </p:cNvPr>
          <p:cNvGraphicFramePr>
            <a:graphicFrameLocks noGrp="1"/>
          </p:cNvGraphicFramePr>
          <p:nvPr/>
        </p:nvGraphicFramePr>
        <p:xfrm>
          <a:off x="782638" y="1790700"/>
          <a:ext cx="9444037" cy="44592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1056">
                  <a:extLst>
                    <a:ext uri="{9D8B030D-6E8A-4147-A177-3AD203B41FA5}">
                      <a16:colId xmlns:a16="http://schemas.microsoft.com/office/drawing/2014/main" val="2929580140"/>
                    </a:ext>
                  </a:extLst>
                </a:gridCol>
                <a:gridCol w="8802981">
                  <a:extLst>
                    <a:ext uri="{9D8B030D-6E8A-4147-A177-3AD203B41FA5}">
                      <a16:colId xmlns:a16="http://schemas.microsoft.com/office/drawing/2014/main" val="3847005625"/>
                    </a:ext>
                  </a:extLst>
                </a:gridCol>
              </a:tblGrid>
              <a:tr h="583759"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4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Stalpi</a:t>
                      </a:r>
                      <a:r>
                        <a:rPr lang="ro-RO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iluminat echipați cu panouri fotovoltaice</a:t>
                      </a:r>
                      <a:endParaRPr lang="en-US" sz="4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/>
                </a:tc>
                <a:extLst>
                  <a:ext uri="{0D108BD9-81ED-4DB2-BD59-A6C34878D82A}">
                    <a16:rowId xmlns:a16="http://schemas.microsoft.com/office/drawing/2014/main" val="2608280412"/>
                  </a:ext>
                </a:extLst>
              </a:tr>
              <a:tr h="548628"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4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Separatori trafic cu elemente reflectorizante</a:t>
                      </a:r>
                      <a:endParaRPr lang="en-US" sz="4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/>
                </a:tc>
                <a:extLst>
                  <a:ext uri="{0D108BD9-81ED-4DB2-BD59-A6C34878D82A}">
                    <a16:rowId xmlns:a16="http://schemas.microsoft.com/office/drawing/2014/main" val="1016804302"/>
                  </a:ext>
                </a:extLst>
              </a:tr>
              <a:tr h="583759"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4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Produse de marcare prefabricate - Simboluri preformate</a:t>
                      </a:r>
                      <a:endParaRPr lang="en-US" sz="4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/>
                </a:tc>
                <a:extLst>
                  <a:ext uri="{0D108BD9-81ED-4DB2-BD59-A6C34878D82A}">
                    <a16:rowId xmlns:a16="http://schemas.microsoft.com/office/drawing/2014/main" val="935738083"/>
                  </a:ext>
                </a:extLst>
              </a:tr>
              <a:tr h="548628"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4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Benzi rezonatoare din marcaj rutier + marcaj tip covor antiderapant</a:t>
                      </a:r>
                      <a:endParaRPr lang="en-US" sz="4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/>
                </a:tc>
                <a:extLst>
                  <a:ext uri="{0D108BD9-81ED-4DB2-BD59-A6C34878D82A}">
                    <a16:rowId xmlns:a16="http://schemas.microsoft.com/office/drawing/2014/main" val="2608398045"/>
                  </a:ext>
                </a:extLst>
              </a:tr>
              <a:tr h="548628"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4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Console pentru panouri</a:t>
                      </a:r>
                      <a:endParaRPr lang="en-US" sz="4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/>
                </a:tc>
                <a:extLst>
                  <a:ext uri="{0D108BD9-81ED-4DB2-BD59-A6C34878D82A}">
                    <a16:rowId xmlns:a16="http://schemas.microsoft.com/office/drawing/2014/main" val="2186915006"/>
                  </a:ext>
                </a:extLst>
              </a:tr>
              <a:tr h="548628"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4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Stalpi</a:t>
                      </a:r>
                      <a:r>
                        <a:rPr lang="ro-RO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ø 48 (L=3.5m)</a:t>
                      </a:r>
                      <a:endParaRPr lang="en-US" sz="4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/>
                </a:tc>
                <a:extLst>
                  <a:ext uri="{0D108BD9-81ED-4DB2-BD59-A6C34878D82A}">
                    <a16:rowId xmlns:a16="http://schemas.microsoft.com/office/drawing/2014/main" val="3234458542"/>
                  </a:ext>
                </a:extLst>
              </a:tr>
              <a:tr h="548628"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4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Indicator dreptunghi l x h=330x1000 </a:t>
                      </a:r>
                      <a:r>
                        <a:rPr lang="ro-RO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fig</a:t>
                      </a:r>
                      <a:r>
                        <a:rPr lang="ro-RO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A44</a:t>
                      </a:r>
                      <a:endParaRPr lang="en-US" sz="4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/>
                </a:tc>
                <a:extLst>
                  <a:ext uri="{0D108BD9-81ED-4DB2-BD59-A6C34878D82A}">
                    <a16:rowId xmlns:a16="http://schemas.microsoft.com/office/drawing/2014/main" val="2799481779"/>
                  </a:ext>
                </a:extLst>
              </a:tr>
              <a:tr h="548628"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4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Indicator triunghi latura 1200 mm fig A41</a:t>
                      </a:r>
                      <a:endParaRPr lang="en-US" sz="4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/>
                </a:tc>
                <a:extLst>
                  <a:ext uri="{0D108BD9-81ED-4DB2-BD59-A6C34878D82A}">
                    <a16:rowId xmlns:a16="http://schemas.microsoft.com/office/drawing/2014/main" val="368089629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9">
            <a:extLst>
              <a:ext uri="{FF2B5EF4-FFF2-40B4-BE49-F238E27FC236}">
                <a16:creationId xmlns:a16="http://schemas.microsoft.com/office/drawing/2014/main" id="{3B31E1A2-1FA4-4C1B-B968-8A7858789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3" y="1430338"/>
            <a:ext cx="10583862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>
            <a:extLst>
              <a:ext uri="{FF2B5EF4-FFF2-40B4-BE49-F238E27FC236}">
                <a16:creationId xmlns:a16="http://schemas.microsoft.com/office/drawing/2014/main" id="{A359FEAC-C1F3-4F83-8ED0-2D93CD7A4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5" y="422275"/>
            <a:ext cx="110759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o-RO" altLang="ro-RO" sz="3200">
                <a:latin typeface="Times New Roman" panose="02020603050405020304" pitchFamily="18" charset="0"/>
                <a:cs typeface="Times New Roman" panose="02020603050405020304" pitchFamily="18" charset="0"/>
              </a:rPr>
              <a:t>SCHIȚĂ GENERALĂ:</a:t>
            </a:r>
            <a:endParaRPr lang="en-US" altLang="ro-RO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752</TotalTime>
  <Words>515</Words>
  <Application>Microsoft Office PowerPoint</Application>
  <PresentationFormat>Widescreen</PresentationFormat>
  <Paragraphs>56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Ion</vt:lpstr>
      <vt:lpstr>PowerPoint Presentation</vt:lpstr>
      <vt:lpstr>PowerPoint Presentation</vt:lpstr>
      <vt:lpstr>PowerPoint Presentation</vt:lpstr>
      <vt:lpstr>PowerPoint Presentation</vt:lpstr>
      <vt:lpstr>OBIECTIVE:  REDUCEREA CU 50% A NUMĂRULUI VICTIMELOR ACCIDENTELOR RUTIERE</vt:lpstr>
      <vt:lpstr>ACCIDENTELE RUTIERE ÎNREGISTRATE ÎN PERIOADA 2011-2018  PE REȚEAUA DE DRUMURI NAȚIONALE,  PE SECTOARELE CU TRECERI LA NIVEL CU CALEA FERATĂ: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PROMOVAREA PROIECTULUI:             https://mist-dn-cf.ro/a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MASURI DE ÎMBUNĂTĂȚIRE A SIGURANȚEI TRAFICULUI PRIN AMENAJAREA TRECERILOR LA NIVEL A DRUMURILOR CU CALEA FERATĂ</dc:title>
  <dc:creator>Dan Seitan</dc:creator>
  <cp:lastModifiedBy>user</cp:lastModifiedBy>
  <cp:revision>64</cp:revision>
  <dcterms:created xsi:type="dcterms:W3CDTF">2020-02-13T10:07:31Z</dcterms:created>
  <dcterms:modified xsi:type="dcterms:W3CDTF">2021-03-23T14:06:43Z</dcterms:modified>
</cp:coreProperties>
</file>